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58" r:id="rId7"/>
    <p:sldId id="263" r:id="rId8"/>
    <p:sldId id="264" r:id="rId9"/>
    <p:sldId id="265" r:id="rId10"/>
    <p:sldId id="268" r:id="rId11"/>
    <p:sldId id="266" r:id="rId12"/>
    <p:sldId id="269" r:id="rId13"/>
    <p:sldId id="270" r:id="rId14"/>
    <p:sldId id="271" r:id="rId15"/>
    <p:sldId id="267" r:id="rId16"/>
    <p:sldId id="274" r:id="rId17"/>
    <p:sldId id="273" r:id="rId18"/>
    <p:sldId id="272" r:id="rId19"/>
    <p:sldId id="275" r:id="rId20"/>
    <p:sldId id="277" r:id="rId21"/>
    <p:sldId id="276" r:id="rId22"/>
    <p:sldId id="331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85" r:id="rId31"/>
    <p:sldId id="284" r:id="rId32"/>
    <p:sldId id="287" r:id="rId33"/>
    <p:sldId id="288" r:id="rId34"/>
    <p:sldId id="332" r:id="rId35"/>
    <p:sldId id="289" r:id="rId36"/>
    <p:sldId id="291" r:id="rId37"/>
    <p:sldId id="290" r:id="rId38"/>
    <p:sldId id="292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00" r:id="rId65"/>
    <p:sldId id="298" r:id="rId66"/>
    <p:sldId id="299" r:id="rId67"/>
    <p:sldId id="326" r:id="rId68"/>
    <p:sldId id="327" r:id="rId69"/>
    <p:sldId id="330" r:id="rId70"/>
    <p:sldId id="329" r:id="rId71"/>
    <p:sldId id="328" r:id="rId72"/>
    <p:sldId id="333" r:id="rId73"/>
    <p:sldId id="335" r:id="rId74"/>
    <p:sldId id="334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.1" id="{7359F812-132F-429A-AD11-A6651CFC4B45}">
          <p14:sldIdLst>
            <p14:sldId id="256"/>
            <p14:sldId id="257"/>
            <p14:sldId id="259"/>
            <p14:sldId id="261"/>
            <p14:sldId id="262"/>
            <p14:sldId id="258"/>
            <p14:sldId id="263"/>
            <p14:sldId id="264"/>
            <p14:sldId id="265"/>
            <p14:sldId id="268"/>
            <p14:sldId id="266"/>
            <p14:sldId id="269"/>
            <p14:sldId id="270"/>
            <p14:sldId id="271"/>
            <p14:sldId id="267"/>
            <p14:sldId id="274"/>
          </p14:sldIdLst>
        </p14:section>
        <p14:section name="2.2" id="{6731A8CB-7AAA-4261-8154-CE65C94E16AC}">
          <p14:sldIdLst>
            <p14:sldId id="273"/>
            <p14:sldId id="272"/>
            <p14:sldId id="275"/>
          </p14:sldIdLst>
        </p14:section>
        <p14:section name="2.3" id="{039A2AAB-23DE-4A57-9C66-82983D1A0FA0}">
          <p14:sldIdLst>
            <p14:sldId id="277"/>
            <p14:sldId id="276"/>
            <p14:sldId id="331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2.4" id="{D52513A3-B0B1-40A9-B8A6-674C01C5941F}">
          <p14:sldIdLst>
            <p14:sldId id="286"/>
            <p14:sldId id="285"/>
            <p14:sldId id="284"/>
            <p14:sldId id="287"/>
            <p14:sldId id="288"/>
            <p14:sldId id="332"/>
            <p14:sldId id="289"/>
          </p14:sldIdLst>
        </p14:section>
        <p14:section name="2.5" id="{7AF8472A-89D2-4564-A957-F257520E9FB6}">
          <p14:sldIdLst>
            <p14:sldId id="291"/>
            <p14:sldId id="290"/>
            <p14:sldId id="292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</p14:sldIdLst>
        </p14:section>
        <p14:section name="2.6Neural net" id="{4300094E-6CDA-4A02-8E69-080F08F0040A}">
          <p14:sldIdLst>
            <p14:sldId id="300"/>
            <p14:sldId id="298"/>
            <p14:sldId id="299"/>
            <p14:sldId id="326"/>
            <p14:sldId id="327"/>
          </p14:sldIdLst>
        </p14:section>
        <p14:section name="2.6+" id="{11E89EF5-68AD-4EFA-AC3E-67E40BF3F3B5}">
          <p14:sldIdLst>
            <p14:sldId id="330"/>
            <p14:sldId id="329"/>
            <p14:sldId id="328"/>
            <p14:sldId id="333"/>
            <p14:sldId id="335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体重（kg）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Sheet1!$A$2:$A$31</c:f>
              <c:numCache>
                <c:formatCode>General</c:formatCode>
                <c:ptCount val="30"/>
                <c:pt idx="0">
                  <c:v>176.22640813060571</c:v>
                </c:pt>
                <c:pt idx="1">
                  <c:v>180.90251829635235</c:v>
                </c:pt>
                <c:pt idx="2">
                  <c:v>182.16388512955746</c:v>
                </c:pt>
                <c:pt idx="3">
                  <c:v>175.99391286312311</c:v>
                </c:pt>
                <c:pt idx="4">
                  <c:v>173.11598740961927</c:v>
                </c:pt>
                <c:pt idx="5">
                  <c:v>166.57644197111949</c:v>
                </c:pt>
                <c:pt idx="6">
                  <c:v>177.96638518193504</c:v>
                </c:pt>
                <c:pt idx="7">
                  <c:v>175.12680629879469</c:v>
                </c:pt>
                <c:pt idx="8">
                  <c:v>182.42090833227849</c:v>
                </c:pt>
                <c:pt idx="9">
                  <c:v>168.92907739093062</c:v>
                </c:pt>
                <c:pt idx="10">
                  <c:v>173.42103193259391</c:v>
                </c:pt>
                <c:pt idx="11">
                  <c:v>171.49979827154311</c:v>
                </c:pt>
                <c:pt idx="12">
                  <c:v>182.55114797357237</c:v>
                </c:pt>
                <c:pt idx="13">
                  <c:v>177.66206825472182</c:v>
                </c:pt>
                <c:pt idx="14">
                  <c:v>170.9900605972507</c:v>
                </c:pt>
                <c:pt idx="15">
                  <c:v>150.4429296041053</c:v>
                </c:pt>
                <c:pt idx="16">
                  <c:v>141.93239546002587</c:v>
                </c:pt>
                <c:pt idx="17">
                  <c:v>152.83018835034454</c:v>
                </c:pt>
                <c:pt idx="18">
                  <c:v>149.72810655890498</c:v>
                </c:pt>
                <c:pt idx="19">
                  <c:v>146.92296341891051</c:v>
                </c:pt>
                <c:pt idx="20">
                  <c:v>145.35997403654619</c:v>
                </c:pt>
                <c:pt idx="21">
                  <c:v>150.34432332540746</c:v>
                </c:pt>
                <c:pt idx="22">
                  <c:v>139.04022504575551</c:v>
                </c:pt>
                <c:pt idx="23">
                  <c:v>145.01344518648693</c:v>
                </c:pt>
                <c:pt idx="24">
                  <c:v>153.24095026371651</c:v>
                </c:pt>
                <c:pt idx="25">
                  <c:v>157.8438233686029</c:v>
                </c:pt>
                <c:pt idx="26">
                  <c:v>135.80169631168246</c:v>
                </c:pt>
                <c:pt idx="27">
                  <c:v>154.83477151647094</c:v>
                </c:pt>
                <c:pt idx="28">
                  <c:v>154.48402488473221</c:v>
                </c:pt>
                <c:pt idx="29">
                  <c:v>148.80942596064415</c:v>
                </c:pt>
              </c:numCache>
            </c:numRef>
          </c:xVal>
          <c:yVal>
            <c:numRef>
              <c:f>Sheet1!$B$2:$B$31</c:f>
              <c:numCache>
                <c:formatCode>General</c:formatCode>
                <c:ptCount val="30"/>
                <c:pt idx="0">
                  <c:v>79.778450501253246</c:v>
                </c:pt>
                <c:pt idx="1">
                  <c:v>80.487634679302573</c:v>
                </c:pt>
                <c:pt idx="2">
                  <c:v>81.496061940997606</c:v>
                </c:pt>
                <c:pt idx="3">
                  <c:v>76.658766576729249</c:v>
                </c:pt>
                <c:pt idx="4">
                  <c:v>81.621091314518708</c:v>
                </c:pt>
                <c:pt idx="5">
                  <c:v>81.666960542934248</c:v>
                </c:pt>
                <c:pt idx="6">
                  <c:v>82.229348865512293</c:v>
                </c:pt>
                <c:pt idx="7">
                  <c:v>76.448796082404442</c:v>
                </c:pt>
                <c:pt idx="8">
                  <c:v>81.747914666339057</c:v>
                </c:pt>
                <c:pt idx="9">
                  <c:v>82.559168024163228</c:v>
                </c:pt>
                <c:pt idx="10">
                  <c:v>84.686758074967656</c:v>
                </c:pt>
                <c:pt idx="11">
                  <c:v>81.647179033170687</c:v>
                </c:pt>
                <c:pt idx="12">
                  <c:v>78.711006128360168</c:v>
                </c:pt>
                <c:pt idx="13">
                  <c:v>82.149076863133814</c:v>
                </c:pt>
                <c:pt idx="14">
                  <c:v>82.43743670580443</c:v>
                </c:pt>
                <c:pt idx="15">
                  <c:v>61.050480022968259</c:v>
                </c:pt>
                <c:pt idx="16">
                  <c:v>55.061580193578266</c:v>
                </c:pt>
                <c:pt idx="17">
                  <c:v>61.658127075643279</c:v>
                </c:pt>
                <c:pt idx="18">
                  <c:v>58.996484009694541</c:v>
                </c:pt>
                <c:pt idx="19">
                  <c:v>65.572628651862033</c:v>
                </c:pt>
                <c:pt idx="20">
                  <c:v>59.683744817957631</c:v>
                </c:pt>
                <c:pt idx="21">
                  <c:v>60.518357410328463</c:v>
                </c:pt>
                <c:pt idx="22">
                  <c:v>61.318505837843986</c:v>
                </c:pt>
                <c:pt idx="23">
                  <c:v>55.153530107927509</c:v>
                </c:pt>
                <c:pt idx="24">
                  <c:v>59.119449967110995</c:v>
                </c:pt>
                <c:pt idx="25">
                  <c:v>62.736362603172893</c:v>
                </c:pt>
                <c:pt idx="26">
                  <c:v>56.335284322412917</c:v>
                </c:pt>
                <c:pt idx="27">
                  <c:v>58.444122866203543</c:v>
                </c:pt>
                <c:pt idx="28">
                  <c:v>59.775691321701743</c:v>
                </c:pt>
                <c:pt idx="29">
                  <c:v>59.384211832875735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356-42D8-BE0A-8FFB9B5BA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646751"/>
        <c:axId val="24649247"/>
      </c:scatterChart>
      <c:valAx>
        <c:axId val="24646751"/>
        <c:scaling>
          <c:orientation val="minMax"/>
          <c:min val="1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Sheet1!$A$1</c:f>
              <c:strCache>
                <c:ptCount val="1"/>
                <c:pt idx="0">
                  <c:v>身高（cm）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4649247"/>
        <c:crosses val="autoZero"/>
        <c:crossBetween val="midCat"/>
      </c:valAx>
      <c:valAx>
        <c:axId val="24649247"/>
        <c:scaling>
          <c:orientation val="minMax"/>
          <c:max val="90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Sheet1!$B$1</c:f>
              <c:strCache>
                <c:ptCount val="1"/>
                <c:pt idx="0">
                  <c:v>体重（kg）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46467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457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6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8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043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70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12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25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42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638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987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475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678FA-76F0-490F-B059-23D59715E587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67.gi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# </a:t>
            </a:r>
            <a:r>
              <a:rPr lang="zh-CN" altLang="en-US" b="1" dirty="0" smtClean="0"/>
              <a:t>数据科学入门</a:t>
            </a:r>
            <a:r>
              <a:rPr lang="en-US" altLang="zh-CN" b="1" dirty="0" smtClean="0"/>
              <a:t>2.1</a:t>
            </a:r>
            <a:r>
              <a:rPr lang="zh-CN" altLang="en-US" b="1" dirty="0" smtClean="0"/>
              <a:t>：机器学习介绍，以及更多回归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smtClean="0"/>
              <a:t>## Introduction to Data Science Part1.1: Intro</a:t>
            </a:r>
          </a:p>
          <a:p>
            <a:endParaRPr lang="en-US" altLang="zh-CN" b="1" dirty="0" smtClean="0"/>
          </a:p>
          <a:p>
            <a:r>
              <a:rPr lang="en-US" altLang="zh-CN" b="1" dirty="0" smtClean="0"/>
              <a:t>Zheng Wei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912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Train-(validation)-test split</a:t>
            </a: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91" y="2852434"/>
            <a:ext cx="6087998" cy="1912937"/>
          </a:xfrm>
          <a:prstGeom prst="rect">
            <a:avLst/>
          </a:prstGeom>
        </p:spPr>
      </p:pic>
      <p:sp>
        <p:nvSpPr>
          <p:cNvPr id="6" name="AutoShape 4" descr="Train/Test Split, Cross-Validation, &amp; You - Hector Ian Martinez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43" y="2751515"/>
            <a:ext cx="3248478" cy="24006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052" y="2751515"/>
            <a:ext cx="6848557" cy="26714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979" y="2025479"/>
            <a:ext cx="7886005" cy="385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9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Selecting models and tuning hyper parameters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Most ML model are just black boxes</a:t>
            </a:r>
          </a:p>
          <a:p>
            <a:r>
              <a:rPr lang="en-US" altLang="zh-CN" dirty="0" smtClean="0"/>
              <a:t>More on this later</a:t>
            </a:r>
          </a:p>
          <a:p>
            <a:r>
              <a:rPr lang="en-US" altLang="zh-CN" dirty="0" smtClean="0"/>
              <a:t>Most </a:t>
            </a:r>
            <a:r>
              <a:rPr lang="en-US" altLang="zh-CN" dirty="0"/>
              <a:t>h</a:t>
            </a:r>
            <a:r>
              <a:rPr lang="en-US" altLang="zh-CN" dirty="0" smtClean="0"/>
              <a:t>yper parameters defines the complexity</a:t>
            </a:r>
          </a:p>
          <a:p>
            <a:pPr lvl="1"/>
            <a:r>
              <a:rPr lang="en-US" altLang="zh-CN" dirty="0" smtClean="0"/>
              <a:t>adjust it to the complexity of you data (feature size)</a:t>
            </a:r>
          </a:p>
          <a:p>
            <a:pPr lvl="1"/>
            <a:r>
              <a:rPr lang="en-US" altLang="zh-CN" dirty="0" smtClean="0"/>
              <a:t>adjust it to the size of you data (sample count)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725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Some regression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Linear models</a:t>
            </a:r>
          </a:p>
          <a:p>
            <a:pPr lvl="1"/>
            <a:r>
              <a:rPr lang="en-US" altLang="zh-CN" dirty="0" smtClean="0"/>
              <a:t>Simple, learned before</a:t>
            </a:r>
          </a:p>
          <a:p>
            <a:pPr lvl="1"/>
            <a:r>
              <a:rPr lang="en-US" altLang="zh-CN" dirty="0" smtClean="0"/>
              <a:t>Very high bias so very low variance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629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Some regression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62" y="1583887"/>
            <a:ext cx="5089635" cy="4351338"/>
          </a:xfrm>
        </p:spPr>
        <p:txBody>
          <a:bodyPr/>
          <a:lstStyle/>
          <a:p>
            <a:r>
              <a:rPr lang="en-US" altLang="zh-CN" dirty="0" smtClean="0"/>
              <a:t>regression tree</a:t>
            </a:r>
          </a:p>
          <a:p>
            <a:pPr lvl="1"/>
            <a:r>
              <a:rPr lang="en-US" altLang="zh-CN" dirty="0" smtClean="0"/>
              <a:t>Kind of decision tree</a:t>
            </a:r>
          </a:p>
          <a:p>
            <a:pPr lvl="1"/>
            <a:r>
              <a:rPr lang="en-US" altLang="zh-CN" dirty="0" smtClean="0"/>
              <a:t>Can be very non-linear and can have very low bias</a:t>
            </a:r>
          </a:p>
          <a:p>
            <a:pPr lvl="1"/>
            <a:r>
              <a:rPr lang="en-US" altLang="zh-CN" dirty="0" smtClean="0"/>
              <a:t>Can be seriously over fitting</a:t>
            </a:r>
          </a:p>
          <a:p>
            <a:pPr lvl="1"/>
            <a:r>
              <a:rPr lang="en-US" altLang="zh-CN" dirty="0" smtClean="0"/>
              <a:t>Ensemble is a good way to avoid over fitting</a:t>
            </a:r>
          </a:p>
          <a:p>
            <a:pPr lvl="1"/>
            <a:r>
              <a:rPr lang="en-US" altLang="zh-CN" dirty="0" smtClean="0"/>
              <a:t>Hypermeters:</a:t>
            </a:r>
          </a:p>
          <a:p>
            <a:pPr lvl="2"/>
            <a:r>
              <a:rPr lang="en-US" altLang="zh-CN" dirty="0" smtClean="0"/>
              <a:t>The levels limit</a:t>
            </a:r>
          </a:p>
          <a:p>
            <a:pPr lvl="2"/>
            <a:r>
              <a:rPr lang="en-US" altLang="zh-CN" dirty="0" smtClean="0"/>
              <a:t>The leaf nodes limit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97" y="2095527"/>
            <a:ext cx="6721203" cy="311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9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7993" y="36506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Some regression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895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To find the linear function</a:t>
            </a:r>
          </a:p>
          <a:p>
            <a:r>
              <a:rPr lang="en-US" altLang="zh-CN" i="1" dirty="0" smtClean="0"/>
              <a:t>F (X)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W</a:t>
            </a:r>
            <a:r>
              <a:rPr lang="en-US" altLang="zh-CN" i="1" dirty="0" err="1" smtClean="0"/>
              <a:t>X</a:t>
            </a:r>
            <a:r>
              <a:rPr lang="en-US" altLang="zh-CN" dirty="0" err="1" smtClean="0"/>
              <a:t>+</a:t>
            </a:r>
            <a:r>
              <a:rPr lang="en-US" altLang="zh-CN" i="1" dirty="0" err="1" smtClean="0"/>
              <a:t>b</a:t>
            </a:r>
            <a:r>
              <a:rPr lang="en-US" altLang="zh-CN" dirty="0"/>
              <a:t>,</a:t>
            </a:r>
          </a:p>
          <a:p>
            <a:r>
              <a:rPr lang="en-US" altLang="zh-CN" dirty="0" smtClean="0"/>
              <a:t>The object is to </a:t>
            </a:r>
            <a:r>
              <a:rPr lang="en-US" altLang="zh-CN" dirty="0" err="1" smtClean="0"/>
              <a:t>mimimize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i="1" dirty="0" smtClean="0"/>
              <a:t> </a:t>
            </a:r>
          </a:p>
          <a:p>
            <a:pPr marL="457200" lvl="1" indent="0">
              <a:buNone/>
            </a:pPr>
            <a:r>
              <a:rPr lang="en-US" altLang="zh-CN" i="1" dirty="0" smtClean="0"/>
              <a:t> </a:t>
            </a:r>
            <a:endParaRPr lang="en-US" altLang="zh-CN" i="1" dirty="0"/>
          </a:p>
          <a:p>
            <a:r>
              <a:rPr lang="en-US" altLang="zh-CN" i="1" dirty="0" smtClean="0"/>
              <a:t>The constrain is</a:t>
            </a:r>
          </a:p>
          <a:p>
            <a:pPr lvl="1"/>
            <a:r>
              <a:rPr lang="en-US" altLang="zh-CN" i="1" dirty="0" smtClean="0"/>
              <a:t> 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r>
              <a:rPr lang="en-US" altLang="zh-CN" i="1" dirty="0" smtClean="0"/>
              <a:t>The math is just like SVM classifier</a:t>
            </a:r>
          </a:p>
          <a:p>
            <a:r>
              <a:rPr lang="en-US" altLang="zh-CN" i="1" dirty="0" err="1" smtClean="0"/>
              <a:t>Hyperperameter</a:t>
            </a:r>
            <a:r>
              <a:rPr lang="en-US" altLang="zh-CN" i="1" dirty="0" smtClean="0"/>
              <a:t>:</a:t>
            </a:r>
          </a:p>
          <a:p>
            <a:pPr lvl="1"/>
            <a:r>
              <a:rPr lang="en-US" altLang="zh-CN" i="1" dirty="0" smtClean="0"/>
              <a:t>C</a:t>
            </a:r>
          </a:p>
          <a:p>
            <a:pPr lvl="1"/>
            <a:r>
              <a:rPr lang="en-US" altLang="zh-CN" i="1" dirty="0" err="1" smtClean="0"/>
              <a:t>Kernals</a:t>
            </a:r>
            <a:endParaRPr lang="en-US" altLang="zh-CN" i="1" dirty="0" smtClean="0"/>
          </a:p>
          <a:p>
            <a:endParaRPr lang="en-US" altLang="zh-CN" i="1" dirty="0"/>
          </a:p>
          <a:p>
            <a:endParaRPr lang="en-US" altLang="zh-CN" i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819" y="1154661"/>
            <a:ext cx="3648369" cy="3879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33" y="2096028"/>
            <a:ext cx="3581900" cy="3810532"/>
          </a:xfrm>
          <a:prstGeom prst="rect">
            <a:avLst/>
          </a:prstGeom>
        </p:spPr>
      </p:pic>
      <p:sp>
        <p:nvSpPr>
          <p:cNvPr id="6" name="AutoShape 2" descr="https://miro.medium.com/max/228/1*6M8yyY7yC7xJX6nFN2SdCQ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875" y="3136818"/>
            <a:ext cx="1756214" cy="6547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184" y="4255102"/>
            <a:ext cx="2409825" cy="542925"/>
          </a:xfrm>
          <a:prstGeom prst="rect">
            <a:avLst/>
          </a:prstGeom>
        </p:spPr>
      </p:pic>
      <p:sp>
        <p:nvSpPr>
          <p:cNvPr id="11" name="标题 1"/>
          <p:cNvSpPr txBox="1">
            <a:spLocks/>
          </p:cNvSpPr>
          <p:nvPr/>
        </p:nvSpPr>
        <p:spPr>
          <a:xfrm>
            <a:off x="627993" y="7704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/>
              <a:t>Support Vector Machine regression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3958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Evaluate your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Same as we learned before</a:t>
            </a:r>
          </a:p>
          <a:p>
            <a:r>
              <a:rPr lang="en-US" altLang="zh-CN" dirty="0" smtClean="0"/>
              <a:t>Adjusted-r-square (over test set )</a:t>
            </a:r>
          </a:p>
          <a:p>
            <a:r>
              <a:rPr lang="en-US" altLang="zh-CN" dirty="0" smtClean="0"/>
              <a:t>Response plot</a:t>
            </a:r>
          </a:p>
          <a:p>
            <a:r>
              <a:rPr lang="en-US" altLang="zh-CN" dirty="0" smtClean="0"/>
              <a:t>Residual plot</a:t>
            </a:r>
          </a:p>
        </p:txBody>
      </p:sp>
    </p:spTree>
    <p:extLst>
      <p:ext uri="{BB962C8B-B14F-4D97-AF65-F5344CB8AC3E}">
        <p14:creationId xmlns:p14="http://schemas.microsoft.com/office/powerpoint/2010/main" val="33877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# </a:t>
            </a:r>
            <a:r>
              <a:rPr lang="zh-CN" altLang="en-US" b="1" dirty="0" smtClean="0"/>
              <a:t>数据科学入门</a:t>
            </a:r>
            <a:r>
              <a:rPr lang="en-US" altLang="zh-CN" b="1" dirty="0" smtClean="0"/>
              <a:t>2.2</a:t>
            </a:r>
            <a:r>
              <a:rPr lang="zh-CN" altLang="en-US" b="1" dirty="0" smtClean="0"/>
              <a:t>：</a:t>
            </a:r>
            <a:r>
              <a:rPr lang="zh-CN" altLang="en-US" b="1" dirty="0"/>
              <a:t>简单的分类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smtClean="0"/>
              <a:t>## Introduction to Data Science Part2.2: Classification</a:t>
            </a:r>
          </a:p>
          <a:p>
            <a:endParaRPr lang="en-US" altLang="zh-CN" b="1" dirty="0" smtClean="0"/>
          </a:p>
          <a:p>
            <a:r>
              <a:rPr lang="en-US" altLang="zh-CN" b="1" dirty="0" smtClean="0"/>
              <a:t>Zheng Wei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6479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Classification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238" y="1846645"/>
            <a:ext cx="5576217" cy="4351338"/>
          </a:xfrm>
        </p:spPr>
        <p:txBody>
          <a:bodyPr/>
          <a:lstStyle/>
          <a:p>
            <a:r>
              <a:rPr lang="en-US" altLang="zh-CN" dirty="0" smtClean="0"/>
              <a:t>Classification is supervised learning</a:t>
            </a:r>
          </a:p>
          <a:p>
            <a:r>
              <a:rPr lang="en-US" altLang="zh-CN" dirty="0" smtClean="0"/>
              <a:t>Maximum likelihood is used</a:t>
            </a:r>
          </a:p>
          <a:p>
            <a:r>
              <a:rPr lang="en-US" altLang="zh-CN" dirty="0"/>
              <a:t>Under the framework maximum likelihood, the error between two probability distributions is measured using cross-entropy.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060" y="2002093"/>
            <a:ext cx="5020376" cy="378195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15784" y="249631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P(Y=2|X)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8568913" y="5726119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P(</a:t>
            </a:r>
            <a:r>
              <a:rPr lang="en-US" altLang="zh-CN" dirty="0" err="1" smtClean="0"/>
              <a:t>Y_hat|X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515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Iris classification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29847"/>
            <a:ext cx="5093392" cy="38174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11" y="3643914"/>
            <a:ext cx="4721772" cy="15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1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Evaluate a classification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4095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Confusion matrix</a:t>
            </a:r>
          </a:p>
          <a:p>
            <a:pPr lvl="1"/>
            <a:r>
              <a:rPr lang="en-US" altLang="zh-CN" dirty="0" smtClean="0"/>
              <a:t>true positive (TP)</a:t>
            </a:r>
          </a:p>
          <a:p>
            <a:pPr lvl="1"/>
            <a:r>
              <a:rPr lang="en-US" altLang="zh-CN" dirty="0" smtClean="0"/>
              <a:t>true negative (TN)</a:t>
            </a:r>
          </a:p>
          <a:p>
            <a:pPr lvl="1"/>
            <a:r>
              <a:rPr lang="en-US" altLang="zh-CN" dirty="0" smtClean="0"/>
              <a:t>false positive (FP)</a:t>
            </a:r>
          </a:p>
          <a:p>
            <a:pPr lvl="1"/>
            <a:r>
              <a:rPr lang="en-US" altLang="zh-CN" dirty="0" smtClean="0"/>
              <a:t>false negative (FN)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96000" y="1640959"/>
            <a:ext cx="5432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True positive rate (TPR) </a:t>
            </a:r>
            <a:r>
              <a:rPr lang="en-US" altLang="zh-CN" dirty="0" smtClean="0"/>
              <a:t>or sensitivity, recall, hit rate</a:t>
            </a:r>
          </a:p>
          <a:p>
            <a:r>
              <a:rPr lang="en-US" altLang="zh-CN" dirty="0"/>
              <a:t>F</a:t>
            </a:r>
            <a:r>
              <a:rPr lang="en-US" altLang="zh-CN" dirty="0" smtClean="0"/>
              <a:t>alse negative rate (FNR) or miss rate or </a:t>
            </a:r>
            <a:endParaRPr lang="zh-CN" altLang="en-US" dirty="0"/>
          </a:p>
        </p:txBody>
      </p:sp>
      <p:sp>
        <p:nvSpPr>
          <p:cNvPr id="6" name="AutoShape 4" descr="{\displaystyle \mathrm {TPR} ={\frac {\mathrm {TP} }{\mathrm {P} }}={\frac {\mathrm {TP} }{\mathrm {TP} +\mathrm {FN} }}=1-\mathrm {FNR} }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560" y="2422227"/>
            <a:ext cx="3780315" cy="63005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96000" y="3326014"/>
            <a:ext cx="5025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False positive rate (FPR) </a:t>
            </a:r>
            <a:r>
              <a:rPr lang="en-US" altLang="zh-CN" dirty="0" smtClean="0"/>
              <a:t>or fall-out or </a:t>
            </a:r>
          </a:p>
          <a:p>
            <a:r>
              <a:rPr lang="en-US" altLang="zh-CN" dirty="0" smtClean="0"/>
              <a:t>True negative rate (TNR) or specificity, selectivity 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9913"/>
          <a:stretch/>
        </p:blipFill>
        <p:spPr>
          <a:xfrm>
            <a:off x="6667744" y="4246080"/>
            <a:ext cx="4121962" cy="66225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215857" y="5182067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balanced accuracy (BA)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734" y="5792978"/>
            <a:ext cx="2269439" cy="6311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174" y="4907029"/>
            <a:ext cx="4191585" cy="17718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29" y="3816628"/>
            <a:ext cx="2372056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3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Goals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More in-depth stuff of machine learning</a:t>
            </a:r>
          </a:p>
          <a:p>
            <a:r>
              <a:rPr lang="en-US" altLang="zh-CN" dirty="0" smtClean="0"/>
              <a:t>Train-validation-test split</a:t>
            </a:r>
          </a:p>
          <a:p>
            <a:r>
              <a:rPr lang="en-US" altLang="zh-CN" dirty="0" smtClean="0"/>
              <a:t>Classification</a:t>
            </a:r>
          </a:p>
          <a:p>
            <a:r>
              <a:rPr lang="en-US" altLang="zh-CN" dirty="0" smtClean="0"/>
              <a:t>Clustering</a:t>
            </a:r>
          </a:p>
          <a:p>
            <a:r>
              <a:rPr lang="en-US" altLang="zh-CN" dirty="0" smtClean="0"/>
              <a:t>Neural networks</a:t>
            </a:r>
          </a:p>
          <a:p>
            <a:r>
              <a:rPr lang="en-US" altLang="zh-CN" dirty="0" smtClean="0"/>
              <a:t>Finally a glance of the tensorflow2 (python of course)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0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# </a:t>
            </a:r>
            <a:r>
              <a:rPr lang="zh-CN" altLang="en-US" b="1" dirty="0" smtClean="0"/>
              <a:t>数据科学入门</a:t>
            </a:r>
            <a:r>
              <a:rPr lang="en-US" altLang="zh-CN" b="1" dirty="0" smtClean="0"/>
              <a:t>2.3</a:t>
            </a:r>
            <a:r>
              <a:rPr lang="zh-CN" altLang="en-US" b="1" dirty="0" smtClean="0"/>
              <a:t>：分类模型得选择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smtClean="0"/>
              <a:t>## Introduction to Data Science Part2.3: Select classifiers</a:t>
            </a:r>
          </a:p>
          <a:p>
            <a:endParaRPr lang="en-US" altLang="zh-CN" b="1" dirty="0" smtClean="0"/>
          </a:p>
          <a:p>
            <a:r>
              <a:rPr lang="en-US" altLang="zh-CN" b="1" dirty="0" smtClean="0"/>
              <a:t>Zheng Wei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1941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classifier</a:t>
            </a:r>
            <a:r>
              <a:rPr lang="zh-CN" altLang="en-US" b="1" dirty="0"/>
              <a:t>的基本</a:t>
            </a:r>
            <a:r>
              <a:rPr lang="zh-CN" altLang="en-US" b="1" dirty="0" smtClean="0"/>
              <a:t>输出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3603"/>
          </a:xfrm>
        </p:spPr>
        <p:txBody>
          <a:bodyPr/>
          <a:lstStyle/>
          <a:p>
            <a:r>
              <a:rPr lang="en-US" altLang="zh-CN" dirty="0" smtClean="0"/>
              <a:t>Binary classifiers</a:t>
            </a:r>
          </a:p>
          <a:p>
            <a:pPr lvl="1"/>
            <a:r>
              <a:rPr lang="en-US" altLang="zh-CN" dirty="0" smtClean="0"/>
              <a:t>Logistics regression</a:t>
            </a:r>
          </a:p>
          <a:p>
            <a:pPr lvl="1"/>
            <a:r>
              <a:rPr lang="en-US" altLang="zh-CN" dirty="0" smtClean="0"/>
              <a:t>SVM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Y&gt;0,Y&lt;0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561" y="2148507"/>
            <a:ext cx="3915494" cy="654496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838200" y="3727997"/>
            <a:ext cx="10515600" cy="145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Binary classifiers as multi-class classifiers</a:t>
            </a:r>
          </a:p>
          <a:p>
            <a:pPr lvl="1"/>
            <a:r>
              <a:rPr lang="en-US" altLang="zh-CN" dirty="0" smtClean="0"/>
              <a:t>one-vs-rest, </a:t>
            </a:r>
            <a:r>
              <a:rPr lang="en-US" altLang="zh-CN" dirty="0"/>
              <a:t>need </a:t>
            </a:r>
            <a:r>
              <a:rPr lang="en-US" altLang="zh-CN" dirty="0" smtClean="0"/>
              <a:t>n classifiers</a:t>
            </a:r>
          </a:p>
          <a:p>
            <a:pPr lvl="1"/>
            <a:r>
              <a:rPr lang="en-US" altLang="zh-CN" dirty="0" smtClean="0"/>
              <a:t>one-vs-one, need C(n,2) classifiers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473" y="914837"/>
            <a:ext cx="3917549" cy="2449239"/>
          </a:xfrm>
          <a:prstGeom prst="rect">
            <a:avLst/>
          </a:prstGeom>
        </p:spPr>
      </p:pic>
      <p:pic>
        <p:nvPicPr>
          <p:cNvPr id="6146" name="Picture 2" descr="Empowering one-vs-one decomposition with ensemble learning for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140" y="2475755"/>
            <a:ext cx="4165271" cy="395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9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classifier</a:t>
            </a:r>
            <a:r>
              <a:rPr lang="zh-CN" altLang="en-US" b="1" dirty="0"/>
              <a:t>的基本输出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One-hot encoding</a:t>
            </a:r>
          </a:p>
          <a:p>
            <a:endParaRPr lang="zh-CN" altLang="en-US" dirty="0"/>
          </a:p>
        </p:txBody>
      </p:sp>
      <p:pic>
        <p:nvPicPr>
          <p:cNvPr id="2050" name="Picture 2" descr="https://encrypted-tbn0.gstatic.com/images?q=tbn%3AANd9GcTvLSynURni0v1cF_weoBFSKkC94cGrOH8yPblJkIP68QjiaN-4&amp;usqp=C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058" y="2773581"/>
            <a:ext cx="256222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388" y="2851389"/>
            <a:ext cx="3353653" cy="95477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325173" y="3887064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 err="1">
                <a:solidFill>
                  <a:srgbClr val="333333"/>
                </a:solidFill>
                <a:latin typeface="KaTeX_Math"/>
              </a:rPr>
              <a:t>argmax</a:t>
            </a:r>
            <a:r>
              <a:rPr lang="en-US" altLang="zh-CN" sz="2800" dirty="0">
                <a:solidFill>
                  <a:srgbClr val="333333"/>
                </a:solidFill>
                <a:latin typeface="KaTeX_Main"/>
              </a:rPr>
              <a:t>([0.1</a:t>
            </a:r>
            <a:r>
              <a:rPr lang="zh-CN" altLang="en-US" sz="2800" dirty="0">
                <a:solidFill>
                  <a:srgbClr val="333333"/>
                </a:solidFill>
                <a:latin typeface="KaTeX_Main"/>
              </a:rPr>
              <a:t>，</a:t>
            </a:r>
            <a:r>
              <a:rPr lang="en-US" altLang="zh-CN" sz="2800" dirty="0">
                <a:solidFill>
                  <a:srgbClr val="333333"/>
                </a:solidFill>
                <a:latin typeface="KaTeX_Main"/>
              </a:rPr>
              <a:t>0.05</a:t>
            </a:r>
            <a:r>
              <a:rPr lang="zh-CN" altLang="en-US" sz="2800" dirty="0">
                <a:solidFill>
                  <a:srgbClr val="333333"/>
                </a:solidFill>
                <a:latin typeface="KaTeX_Main"/>
              </a:rPr>
              <a:t>，</a:t>
            </a:r>
            <a:r>
              <a:rPr lang="en-US" altLang="zh-CN" sz="2800" dirty="0">
                <a:solidFill>
                  <a:srgbClr val="333333"/>
                </a:solidFill>
                <a:latin typeface="KaTeX_Main"/>
              </a:rPr>
              <a:t>0.8</a:t>
            </a:r>
            <a:r>
              <a:rPr lang="zh-CN" altLang="en-US" sz="2800" dirty="0">
                <a:solidFill>
                  <a:srgbClr val="333333"/>
                </a:solidFill>
                <a:latin typeface="KaTeX_Main"/>
              </a:rPr>
              <a:t>，</a:t>
            </a:r>
            <a:r>
              <a:rPr lang="en-US" altLang="zh-CN" sz="2800" dirty="0">
                <a:solidFill>
                  <a:srgbClr val="333333"/>
                </a:solidFill>
                <a:latin typeface="KaTeX_Main"/>
              </a:rPr>
              <a:t>0.05</a:t>
            </a:r>
            <a:r>
              <a:rPr lang="en-US" altLang="zh-CN" sz="2800" dirty="0" smtClean="0">
                <a:solidFill>
                  <a:srgbClr val="333333"/>
                </a:solidFill>
                <a:latin typeface="KaTeX_Main"/>
              </a:rPr>
              <a:t>])=2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903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logistic </a:t>
            </a:r>
            <a:r>
              <a:rPr lang="en-US" altLang="zh-CN" b="1" dirty="0" smtClean="0"/>
              <a:t>regression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You already know it</a:t>
            </a:r>
          </a:p>
          <a:p>
            <a:r>
              <a:rPr lang="en-US" altLang="zh-CN" dirty="0" err="1" smtClean="0"/>
              <a:t>Kinda</a:t>
            </a:r>
            <a:r>
              <a:rPr lang="en-US" altLang="zh-CN" dirty="0" smtClean="0"/>
              <a:t> like linear regression</a:t>
            </a:r>
          </a:p>
          <a:p>
            <a:r>
              <a:rPr lang="en-US" altLang="zh-CN" dirty="0" smtClean="0"/>
              <a:t>High bias</a:t>
            </a:r>
          </a:p>
          <a:p>
            <a:r>
              <a:rPr lang="en-US" altLang="zh-CN" dirty="0" smtClean="0"/>
              <a:t>Best for:</a:t>
            </a:r>
          </a:p>
          <a:p>
            <a:pPr lvl="1"/>
            <a:r>
              <a:rPr lang="en-US" altLang="zh-CN" dirty="0" smtClean="0"/>
              <a:t>Simple data, low sample count, small feature size</a:t>
            </a:r>
          </a:p>
          <a:p>
            <a:pPr lvl="1"/>
            <a:r>
              <a:rPr lang="en-US" altLang="zh-CN" dirty="0" smtClean="0"/>
              <a:t>Binary classification</a:t>
            </a:r>
          </a:p>
          <a:p>
            <a:pPr lvl="1"/>
            <a:r>
              <a:rPr lang="en-US" altLang="zh-CN" dirty="0" smtClean="0"/>
              <a:t>Most features are continuous variable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811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SVM</a:t>
            </a:r>
            <a:r>
              <a:rPr lang="zh-CN" altLang="en-US" b="1" dirty="0"/>
              <a:t>，</a:t>
            </a:r>
            <a:r>
              <a:rPr lang="en-US" altLang="zh-CN" b="1" dirty="0"/>
              <a:t>Support Vector </a:t>
            </a:r>
            <a:r>
              <a:rPr lang="en-US" altLang="zh-CN" b="1" dirty="0" smtClean="0"/>
              <a:t>Machine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972503" cy="4351338"/>
          </a:xfrm>
        </p:spPr>
        <p:txBody>
          <a:bodyPr/>
          <a:lstStyle/>
          <a:p>
            <a:r>
              <a:rPr lang="en-US" altLang="zh-CN" dirty="0" smtClean="0"/>
              <a:t>Separate sample by maximum the margined</a:t>
            </a:r>
          </a:p>
          <a:p>
            <a:r>
              <a:rPr lang="en-US" altLang="zh-CN" dirty="0" smtClean="0"/>
              <a:t>Achieved by </a:t>
            </a:r>
            <a:r>
              <a:rPr lang="en-US" altLang="zh-CN" dirty="0" err="1" smtClean="0"/>
              <a:t>Lagrangian</a:t>
            </a:r>
            <a:r>
              <a:rPr lang="en-US" altLang="zh-CN" dirty="0" smtClean="0"/>
              <a:t> optimization</a:t>
            </a: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50" y="2063750"/>
            <a:ext cx="42862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3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SVM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Support Vector Machine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Kernals</a:t>
            </a:r>
            <a:endParaRPr lang="en-US" altLang="zh-CN" dirty="0" smtClean="0"/>
          </a:p>
          <a:p>
            <a:r>
              <a:rPr lang="en-US" altLang="zh-CN" dirty="0" smtClean="0"/>
              <a:t>Hyper </a:t>
            </a:r>
            <a:r>
              <a:rPr lang="en-US" altLang="zh-CN" dirty="0" err="1" smtClean="0"/>
              <a:t>paramters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</a:t>
            </a:r>
          </a:p>
          <a:p>
            <a:pPr lvl="1"/>
            <a:r>
              <a:rPr lang="en-US" altLang="zh-CN" dirty="0" err="1" smtClean="0"/>
              <a:t>Kernals</a:t>
            </a:r>
            <a:endParaRPr lang="en-US" altLang="zh-CN" dirty="0" smtClean="0"/>
          </a:p>
          <a:p>
            <a:r>
              <a:rPr lang="en-US" altLang="zh-CN" dirty="0" smtClean="0"/>
              <a:t>Very flexible mode</a:t>
            </a:r>
          </a:p>
          <a:p>
            <a:pPr lvl="1"/>
            <a:r>
              <a:rPr lang="en-US" altLang="zh-CN" dirty="0" smtClean="0"/>
              <a:t>Low bias</a:t>
            </a:r>
          </a:p>
          <a:p>
            <a:pPr lvl="1"/>
            <a:r>
              <a:rPr lang="en-US" altLang="zh-CN" dirty="0" smtClean="0"/>
              <a:t>good for many types of data</a:t>
            </a:r>
          </a:p>
          <a:p>
            <a:pPr lvl="1"/>
            <a:r>
              <a:rPr lang="en-US" altLang="zh-CN" dirty="0" smtClean="0"/>
              <a:t>Good if the feature size is large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44759"/>
          <a:stretch/>
        </p:blipFill>
        <p:spPr>
          <a:xfrm>
            <a:off x="4103738" y="4001294"/>
            <a:ext cx="7250062" cy="19129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468" y="1789257"/>
            <a:ext cx="6682253" cy="44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5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K-nearest neighbors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Count nearest neighbors</a:t>
            </a:r>
          </a:p>
          <a:p>
            <a:r>
              <a:rPr lang="en-US" altLang="zh-CN" dirty="0" smtClean="0"/>
              <a:t>Larger count wins</a:t>
            </a:r>
          </a:p>
          <a:p>
            <a:r>
              <a:rPr lang="en-US" altLang="zh-CN" dirty="0" smtClean="0"/>
              <a:t>Some variants use weighted vote upon distance</a:t>
            </a:r>
          </a:p>
          <a:p>
            <a:r>
              <a:rPr lang="en-US" altLang="zh-CN" dirty="0" smtClean="0"/>
              <a:t>Hyper parameters </a:t>
            </a:r>
          </a:p>
          <a:p>
            <a:pPr lvl="1"/>
            <a:r>
              <a:rPr lang="en-US" altLang="zh-CN" dirty="0" smtClean="0"/>
              <a:t>K</a:t>
            </a:r>
          </a:p>
          <a:p>
            <a:pPr lvl="1"/>
            <a:r>
              <a:rPr lang="en-US" altLang="zh-CN" dirty="0" smtClean="0"/>
              <a:t>Distance calculation</a:t>
            </a:r>
          </a:p>
          <a:p>
            <a:r>
              <a:rPr lang="en-US" altLang="zh-CN" dirty="0" smtClean="0"/>
              <a:t>High bias model</a:t>
            </a:r>
          </a:p>
          <a:p>
            <a:pPr lvl="1"/>
            <a:r>
              <a:rPr lang="en-US" altLang="zh-CN" dirty="0" smtClean="0"/>
              <a:t>Best when sample size is large but feature size is small 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287" y="2153444"/>
            <a:ext cx="2476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4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Decision Tree</a:t>
            </a:r>
            <a:r>
              <a:rPr lang="zh-CN" altLang="en-US" b="1" dirty="0"/>
              <a:t>，</a:t>
            </a:r>
            <a:r>
              <a:rPr lang="en-US" altLang="zh-CN" b="1" dirty="0"/>
              <a:t>ensemble of </a:t>
            </a:r>
            <a:r>
              <a:rPr lang="en-US" altLang="zh-CN" b="1" dirty="0" smtClean="0"/>
              <a:t>trees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963510" cy="4351338"/>
          </a:xfrm>
        </p:spPr>
        <p:txBody>
          <a:bodyPr/>
          <a:lstStyle/>
          <a:p>
            <a:r>
              <a:rPr lang="en-US" altLang="zh-CN" dirty="0" smtClean="0"/>
              <a:t>Many variants</a:t>
            </a:r>
          </a:p>
          <a:p>
            <a:r>
              <a:rPr lang="en-US" altLang="zh-CN" dirty="0" smtClean="0"/>
              <a:t>Basic trees tend to over fitting easily</a:t>
            </a:r>
          </a:p>
          <a:p>
            <a:r>
              <a:rPr lang="en-US" altLang="zh-CN" dirty="0" smtClean="0"/>
              <a:t>Use ensemble</a:t>
            </a:r>
          </a:p>
          <a:p>
            <a:r>
              <a:rPr lang="en-US" altLang="zh-CN" dirty="0" smtClean="0"/>
              <a:t>Hyper parameters</a:t>
            </a:r>
          </a:p>
          <a:p>
            <a:pPr lvl="1"/>
            <a:r>
              <a:rPr lang="en-US" altLang="zh-CN" dirty="0" smtClean="0"/>
              <a:t>Criterion-mostly </a:t>
            </a:r>
            <a:r>
              <a:rPr lang="en-US" altLang="zh-CN" dirty="0" err="1" smtClean="0"/>
              <a:t>gini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Max depth</a:t>
            </a:r>
          </a:p>
          <a:p>
            <a:pPr lvl="1"/>
            <a:r>
              <a:rPr lang="en-US" altLang="zh-CN" dirty="0" smtClean="0"/>
              <a:t>Max leaf nodes</a:t>
            </a:r>
          </a:p>
          <a:p>
            <a:pPr lvl="1"/>
            <a:r>
              <a:rPr lang="en-US" altLang="zh-CN" dirty="0" err="1" smtClean="0"/>
              <a:t>min_samples_split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5226" y="1628360"/>
            <a:ext cx="6888098" cy="40262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472" y="2282179"/>
            <a:ext cx="5082080" cy="31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6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selection?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Just try many models and pick the overall best one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61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#</a:t>
            </a:r>
            <a:r>
              <a:rPr lang="zh-CN" altLang="en-US" b="1" dirty="0"/>
              <a:t>数据科学入门</a:t>
            </a:r>
            <a:r>
              <a:rPr lang="en-US" altLang="zh-CN" b="1" dirty="0" smtClean="0"/>
              <a:t>2.4</a:t>
            </a:r>
            <a:r>
              <a:rPr lang="zh-CN" altLang="en-US" b="1" dirty="0" smtClean="0"/>
              <a:t>：</a:t>
            </a:r>
            <a:r>
              <a:rPr lang="zh-CN" altLang="en-US" b="1" dirty="0"/>
              <a:t>特征的选取和</a:t>
            </a:r>
            <a:r>
              <a:rPr lang="zh-CN" altLang="en-US" b="1" dirty="0" smtClean="0"/>
              <a:t>特征提取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smtClean="0"/>
              <a:t>## Introduction to Data Science Part2.4: Simple Feature Engineering</a:t>
            </a:r>
          </a:p>
          <a:p>
            <a:r>
              <a:rPr lang="en-US" altLang="zh-CN" b="1" dirty="0" smtClean="0"/>
              <a:t>Zheng Wei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5355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routine of data science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712" y="1606124"/>
            <a:ext cx="6392535" cy="48480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E3A633-68B1-46B6-A4F8-5E2C8243EF74}"/>
                  </a:ext>
                </a:extLst>
              </p:cNvPr>
              <p:cNvSpPr txBox="1"/>
              <p:nvPr/>
            </p:nvSpPr>
            <p:spPr>
              <a:xfrm>
                <a:off x="9137985" y="5636545"/>
                <a:ext cx="1920077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b="1" i="1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E3A633-68B1-46B6-A4F8-5E2C8243E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85" y="5636545"/>
                <a:ext cx="1920077" cy="4424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09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Less computational heavy, faster training</a:t>
            </a:r>
          </a:p>
          <a:p>
            <a:r>
              <a:rPr lang="en-US" altLang="zh-CN" dirty="0" smtClean="0"/>
              <a:t>Less over fitting generalize better</a:t>
            </a:r>
            <a:endParaRPr lang="en-US" altLang="zh-CN" dirty="0"/>
          </a:p>
          <a:p>
            <a:r>
              <a:rPr lang="en-US" altLang="zh-CN" dirty="0" smtClean="0"/>
              <a:t>Use our domain knowledge to create better features</a:t>
            </a:r>
          </a:p>
          <a:p>
            <a:r>
              <a:rPr lang="en-US" altLang="zh-CN" dirty="0" smtClean="0"/>
              <a:t>Less noise better accuracy</a:t>
            </a:r>
          </a:p>
          <a:p>
            <a:r>
              <a:rPr lang="en-US" altLang="zh-CN" dirty="0" smtClean="0"/>
              <a:t>Simpler model could be interpreted</a:t>
            </a:r>
          </a:p>
        </p:txBody>
      </p:sp>
    </p:spTree>
    <p:extLst>
      <p:ext uri="{BB962C8B-B14F-4D97-AF65-F5344CB8AC3E}">
        <p14:creationId xmlns:p14="http://schemas.microsoft.com/office/powerpoint/2010/main" val="327850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Feature selection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Filter method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6" y="2657363"/>
            <a:ext cx="8877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6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Wrapper methods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87" y="1690688"/>
            <a:ext cx="9048838" cy="5018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74" y="2434927"/>
            <a:ext cx="116205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2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Feature extraction (feature creation)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PCA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501" y="1996473"/>
            <a:ext cx="5715798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77" y="139330"/>
            <a:ext cx="7342626" cy="671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4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extraction (feature creation)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Use your domain knowledge</a:t>
            </a:r>
          </a:p>
          <a:p>
            <a:r>
              <a:rPr lang="en-US" altLang="zh-CN" dirty="0" smtClean="0"/>
              <a:t>More on this later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04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#</a:t>
            </a:r>
            <a:r>
              <a:rPr lang="zh-CN" altLang="en-US" b="1" dirty="0"/>
              <a:t>数据科学入门</a:t>
            </a:r>
            <a:r>
              <a:rPr lang="en-US" altLang="zh-CN" b="1" dirty="0" smtClean="0"/>
              <a:t>2.5</a:t>
            </a:r>
            <a:r>
              <a:rPr lang="zh-CN" altLang="en-US" b="1" dirty="0" smtClean="0"/>
              <a:t>：简单得聚类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smtClean="0"/>
              <a:t>## Introduction to Data Science Part2.5: Simple Clustering </a:t>
            </a:r>
          </a:p>
          <a:p>
            <a:r>
              <a:rPr lang="en-US" altLang="zh-CN" b="1" dirty="0" smtClean="0"/>
              <a:t>Zheng Wei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0061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is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Clustering is unsupervised learning</a:t>
            </a:r>
          </a:p>
          <a:p>
            <a:r>
              <a:rPr lang="en-US" altLang="zh-CN" dirty="0" smtClean="0"/>
              <a:t>Samples in their feature space, ones that are close to each other are cluster in to one cluster.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220516" y="3322960"/>
            <a:ext cx="6768752" cy="3240360"/>
            <a:chOff x="1115616" y="3068960"/>
            <a:chExt cx="6768752" cy="3240360"/>
          </a:xfrm>
        </p:grpSpPr>
        <p:graphicFrame>
          <p:nvGraphicFramePr>
            <p:cNvPr id="6" name="图表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57632326"/>
                </p:ext>
              </p:extLst>
            </p:nvPr>
          </p:nvGraphicFramePr>
          <p:xfrm>
            <a:off x="1115616" y="3068960"/>
            <a:ext cx="6768752" cy="32403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椭圆 6"/>
            <p:cNvSpPr/>
            <p:nvPr/>
          </p:nvSpPr>
          <p:spPr bwMode="auto">
            <a:xfrm>
              <a:off x="5076056" y="3284984"/>
              <a:ext cx="2520280" cy="1080120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1763688" y="4509120"/>
              <a:ext cx="2520280" cy="1080120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99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Types of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1529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1. Connectivity </a:t>
            </a:r>
            <a:r>
              <a:rPr lang="en-US" altLang="zh-CN" dirty="0" smtClean="0"/>
              <a:t>based</a:t>
            </a:r>
            <a:endParaRPr lang="en-US" altLang="zh-CN" dirty="0"/>
          </a:p>
          <a:p>
            <a:r>
              <a:rPr lang="en-US" altLang="zh-CN" dirty="0" smtClean="0"/>
              <a:t>2</a:t>
            </a:r>
            <a:r>
              <a:rPr lang="en-US" altLang="zh-CN" dirty="0"/>
              <a:t>. Density based 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en-US" altLang="zh-CN" dirty="0"/>
              <a:t>. Distribution based </a:t>
            </a:r>
            <a:endParaRPr lang="en-US" altLang="zh-CN" dirty="0" smtClean="0"/>
          </a:p>
          <a:p>
            <a:r>
              <a:rPr lang="en-US" altLang="zh-CN" b="1" dirty="0" smtClean="0"/>
              <a:t>4</a:t>
            </a:r>
            <a:r>
              <a:rPr lang="en-US" altLang="zh-CN" b="1" dirty="0"/>
              <a:t>. Centroid based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34" y="935557"/>
            <a:ext cx="5089365" cy="52414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34" y="1027906"/>
            <a:ext cx="3009900" cy="4943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06513"/>
            <a:ext cx="5173535" cy="52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1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39</a:t>
            </a:fld>
            <a:endParaRPr lang="en-US" altLang="zh-CN" dirty="0"/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椭圆 11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4574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81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cat dog machine learning label">
            <a:extLst>
              <a:ext uri="{FF2B5EF4-FFF2-40B4-BE49-F238E27FC236}">
                <a16:creationId xmlns:a16="http://schemas.microsoft.com/office/drawing/2014/main" id="{5FEFE107-031B-406F-AD6E-641EE978A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01" b="32236"/>
          <a:stretch/>
        </p:blipFill>
        <p:spPr bwMode="auto">
          <a:xfrm>
            <a:off x="8427211" y="376047"/>
            <a:ext cx="3237652" cy="273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lated image">
            <a:extLst>
              <a:ext uri="{FF2B5EF4-FFF2-40B4-BE49-F238E27FC236}">
                <a16:creationId xmlns:a16="http://schemas.microsoft.com/office/drawing/2014/main" id="{2D14B6E9-4871-40C5-B1BF-0A08288A7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0"/>
          <a:stretch/>
        </p:blipFill>
        <p:spPr bwMode="auto">
          <a:xfrm>
            <a:off x="8020894" y="3760370"/>
            <a:ext cx="3959188" cy="269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8091512" y="3211241"/>
            <a:ext cx="357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Supervised learning: with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lable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65294" y="6269105"/>
            <a:ext cx="378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Unsupervised learning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 label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8343119" y="339365"/>
            <a:ext cx="3408724" cy="67710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8364543" y="1877438"/>
            <a:ext cx="3387300" cy="30774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45953" y="337563"/>
            <a:ext cx="1056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Features</a:t>
            </a:r>
          </a:p>
          <a:p>
            <a:pPr algn="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32895" y="1477053"/>
            <a:ext cx="15896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Label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/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Ground-Truth</a:t>
            </a:r>
          </a:p>
          <a:p>
            <a:pPr algn="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内容占位符 1"/>
          <p:cNvSpPr>
            <a:spLocks noGrp="1"/>
          </p:cNvSpPr>
          <p:nvPr>
            <p:ph idx="1"/>
          </p:nvPr>
        </p:nvSpPr>
        <p:spPr>
          <a:xfrm>
            <a:off x="462454" y="2052035"/>
            <a:ext cx="10239073" cy="4351338"/>
          </a:xfrm>
        </p:spPr>
        <p:txBody>
          <a:bodyPr/>
          <a:lstStyle/>
          <a:p>
            <a:r>
              <a:rPr lang="en-US" altLang="zh-CN" dirty="0"/>
              <a:t>Supervised learning</a:t>
            </a:r>
          </a:p>
          <a:p>
            <a:pPr lvl="1"/>
            <a:r>
              <a:rPr lang="en-US" altLang="zh-CN" dirty="0"/>
              <a:t>Trained with labeled data</a:t>
            </a:r>
          </a:p>
          <a:p>
            <a:pPr lvl="1"/>
            <a:r>
              <a:rPr lang="en-US" altLang="zh-CN" dirty="0"/>
              <a:t>Regression</a:t>
            </a:r>
          </a:p>
          <a:p>
            <a:pPr lvl="1"/>
            <a:r>
              <a:rPr lang="en-US" altLang="zh-CN" dirty="0"/>
              <a:t>Classification</a:t>
            </a:r>
          </a:p>
          <a:p>
            <a:r>
              <a:rPr lang="en-US" altLang="zh-CN" dirty="0"/>
              <a:t>Unsupervised learning</a:t>
            </a:r>
          </a:p>
          <a:p>
            <a:pPr lvl="1"/>
            <a:r>
              <a:rPr lang="en-US" altLang="zh-CN" dirty="0"/>
              <a:t>Trained with unlabeled data</a:t>
            </a:r>
          </a:p>
          <a:p>
            <a:pPr lvl="1"/>
            <a:r>
              <a:rPr lang="en-US" altLang="zh-CN" dirty="0"/>
              <a:t>Clustering</a:t>
            </a:r>
          </a:p>
          <a:p>
            <a:pPr lvl="1"/>
            <a:r>
              <a:rPr lang="en-US" altLang="zh-CN" dirty="0"/>
              <a:t>Anomaly detection</a:t>
            </a:r>
            <a:endParaRPr lang="zh-CN" altLang="en-US" dirty="0"/>
          </a:p>
        </p:txBody>
      </p:sp>
      <p:sp>
        <p:nvSpPr>
          <p:cNvPr id="16" name="标题 2"/>
          <p:cNvSpPr txBox="1">
            <a:spLocks/>
          </p:cNvSpPr>
          <p:nvPr/>
        </p:nvSpPr>
        <p:spPr>
          <a:xfrm>
            <a:off x="295656" y="1353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Types of Machine Learning	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878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284"/>
    </mc:Choice>
    <mc:Fallback xmlns="">
      <p:transition spd="slow" advTm="101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 animBg="1"/>
      <p:bldP spid="5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832154" y="1511574"/>
            <a:ext cx="8229600" cy="1080120"/>
          </a:xfrm>
        </p:spPr>
        <p:txBody>
          <a:bodyPr/>
          <a:lstStyle/>
          <a:p>
            <a:r>
              <a:rPr lang="zh-CN" altLang="en-US" dirty="0" smtClean="0"/>
              <a:t>这个</a:t>
            </a:r>
            <a:r>
              <a:rPr lang="zh-CN" altLang="en-US" dirty="0"/>
              <a:t>我一眼就看出来了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40</a:t>
            </a:fld>
            <a:endParaRPr lang="en-US" altLang="zh-CN" dirty="0"/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椭圆 11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449916" y="3933056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内容占位符 1"/>
          <p:cNvSpPr txBox="1">
            <a:spLocks/>
          </p:cNvSpPr>
          <p:nvPr/>
        </p:nvSpPr>
        <p:spPr bwMode="auto">
          <a:xfrm>
            <a:off x="1832154" y="2722315"/>
            <a:ext cx="822960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怎么让程序完成这个工作呢？</a:t>
            </a:r>
          </a:p>
        </p:txBody>
      </p:sp>
    </p:spTree>
    <p:extLst>
      <p:ext uri="{BB962C8B-B14F-4D97-AF65-F5344CB8AC3E}">
        <p14:creationId xmlns:p14="http://schemas.microsoft.com/office/powerpoint/2010/main" val="182778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967064" y="2065382"/>
            <a:ext cx="8229600" cy="576064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步：确定要分为几类，</a:t>
            </a:r>
            <a:r>
              <a:rPr lang="en-US" altLang="zh-CN" dirty="0"/>
              <a:t>K=</a:t>
            </a:r>
            <a:r>
              <a:rPr lang="zh-CN" altLang="en-US" dirty="0"/>
              <a:t>？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9154" y="243718"/>
            <a:ext cx="10515600" cy="1325563"/>
          </a:xfrm>
        </p:spPr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41</a:t>
            </a:fld>
            <a:endParaRPr lang="en-US" altLang="zh-CN" dirty="0"/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椭圆 11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44991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内容占位符 1"/>
          <p:cNvSpPr txBox="1">
            <a:spLocks/>
          </p:cNvSpPr>
          <p:nvPr/>
        </p:nvSpPr>
        <p:spPr bwMode="auto">
          <a:xfrm>
            <a:off x="1967064" y="2720622"/>
            <a:ext cx="82296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我们分为</a:t>
            </a:r>
            <a:r>
              <a:rPr lang="en-US" altLang="zh-CN" dirty="0"/>
              <a:t>3</a:t>
            </a:r>
            <a:r>
              <a:rPr lang="zh-CN" altLang="en-US" dirty="0"/>
              <a:t>类，</a:t>
            </a:r>
            <a:r>
              <a:rPr lang="en-US" altLang="zh-CN" dirty="0"/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82142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820016" y="1741925"/>
            <a:ext cx="8229600" cy="576064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步：随便选择</a:t>
            </a:r>
            <a:r>
              <a:rPr lang="en-US" altLang="zh-CN" dirty="0"/>
              <a:t>3</a:t>
            </a:r>
            <a:r>
              <a:rPr lang="zh-CN" altLang="en-US" dirty="0"/>
              <a:t>个类型的中心（重心）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42</a:t>
            </a:fld>
            <a:endParaRPr lang="en-US" altLang="zh-CN" dirty="0"/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椭圆 11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44991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3025202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/>
        </p:nvCxnSpPr>
        <p:spPr bwMode="auto">
          <a:xfrm>
            <a:off x="3944866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/>
        </p:nvCxnSpPr>
        <p:spPr bwMode="auto">
          <a:xfrm>
            <a:off x="5934816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内容占位符 1"/>
          <p:cNvSpPr txBox="1">
            <a:spLocks/>
          </p:cNvSpPr>
          <p:nvPr/>
        </p:nvSpPr>
        <p:spPr bwMode="auto">
          <a:xfrm>
            <a:off x="1820016" y="2389997"/>
            <a:ext cx="82296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我们就随便选</a:t>
            </a:r>
            <a:r>
              <a:rPr lang="en-US" altLang="zh-CN" dirty="0"/>
              <a:t>3</a:t>
            </a:r>
            <a:r>
              <a:rPr lang="zh-CN" altLang="en-US" dirty="0"/>
              <a:t>个点，让他们作为</a:t>
            </a:r>
            <a:r>
              <a:rPr lang="en-US" altLang="zh-CN" dirty="0"/>
              <a:t>3</a:t>
            </a:r>
            <a:r>
              <a:rPr lang="zh-CN" altLang="en-US" dirty="0"/>
              <a:t>个类型的中心</a:t>
            </a:r>
            <a:endParaRPr lang="en-US" altLang="zh-CN" dirty="0"/>
          </a:p>
        </p:txBody>
      </p:sp>
      <p:sp>
        <p:nvSpPr>
          <p:cNvPr id="30" name="内容占位符 1"/>
          <p:cNvSpPr txBox="1">
            <a:spLocks/>
          </p:cNvSpPr>
          <p:nvPr/>
        </p:nvSpPr>
        <p:spPr bwMode="auto">
          <a:xfrm>
            <a:off x="1820016" y="2976382"/>
            <a:ext cx="82296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这</a:t>
            </a:r>
            <a:r>
              <a:rPr lang="en-US" altLang="zh-CN" dirty="0"/>
              <a:t>3</a:t>
            </a:r>
            <a:r>
              <a:rPr lang="zh-CN" altLang="en-US" dirty="0"/>
              <a:t>个点就分别属于对应的类型</a:t>
            </a:r>
            <a:endParaRPr lang="en-US" altLang="zh-CN" dirty="0"/>
          </a:p>
        </p:txBody>
      </p:sp>
      <p:sp>
        <p:nvSpPr>
          <p:cNvPr id="31" name="椭圆 30"/>
          <p:cNvSpPr/>
          <p:nvPr/>
        </p:nvSpPr>
        <p:spPr bwMode="auto">
          <a:xfrm>
            <a:off x="2889385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811507" y="392862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3800748" y="39286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039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32" grpId="0" animBg="1"/>
      <p:bldP spid="3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919536" y="1052736"/>
            <a:ext cx="8229600" cy="576064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步：计算第一个点到三个中心的距离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0223" y="-143039"/>
            <a:ext cx="10515600" cy="1325563"/>
          </a:xfrm>
        </p:spPr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43</a:t>
            </a:fld>
            <a:endParaRPr lang="en-US" altLang="zh-CN" dirty="0"/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椭圆 11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44991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3025202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/>
        </p:nvCxnSpPr>
        <p:spPr bwMode="auto">
          <a:xfrm>
            <a:off x="3944866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/>
        </p:nvCxnSpPr>
        <p:spPr bwMode="auto">
          <a:xfrm>
            <a:off x="5946954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左大括号 7"/>
          <p:cNvSpPr/>
          <p:nvPr/>
        </p:nvSpPr>
        <p:spPr bwMode="auto">
          <a:xfrm rot="5400000">
            <a:off x="2715913" y="3254242"/>
            <a:ext cx="269820" cy="348758"/>
          </a:xfrm>
          <a:prstGeom prst="lef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左大括号 26"/>
          <p:cNvSpPr/>
          <p:nvPr/>
        </p:nvSpPr>
        <p:spPr bwMode="auto">
          <a:xfrm rot="5400000">
            <a:off x="3163731" y="2436898"/>
            <a:ext cx="293846" cy="1268422"/>
          </a:xfrm>
          <a:prstGeom prst="leftBrace">
            <a:avLst/>
          </a:prstGeom>
          <a:noFill/>
          <a:ln w="3810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左大括号 27"/>
          <p:cNvSpPr/>
          <p:nvPr/>
        </p:nvSpPr>
        <p:spPr bwMode="auto">
          <a:xfrm rot="5400000">
            <a:off x="4122226" y="1095029"/>
            <a:ext cx="378946" cy="3270509"/>
          </a:xfrm>
          <a:prstGeom prst="leftBrac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内容占位符 1"/>
          <p:cNvSpPr txBox="1">
            <a:spLocks/>
          </p:cNvSpPr>
          <p:nvPr/>
        </p:nvSpPr>
        <p:spPr bwMode="auto">
          <a:xfrm>
            <a:off x="1919536" y="1696065"/>
            <a:ext cx="82296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步：把第一个点分配个距离最近的类型</a:t>
            </a:r>
            <a:endParaRPr lang="en-US" altLang="zh-CN" dirty="0"/>
          </a:p>
        </p:txBody>
      </p:sp>
      <p:sp>
        <p:nvSpPr>
          <p:cNvPr id="30" name="椭圆 29"/>
          <p:cNvSpPr/>
          <p:nvPr/>
        </p:nvSpPr>
        <p:spPr bwMode="auto">
          <a:xfrm>
            <a:off x="2889385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5811507" y="392862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3800748" y="39286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2551520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731708" y="2639430"/>
                <a:ext cx="2025648" cy="1077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08" y="2639430"/>
                <a:ext cx="2025648" cy="10776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71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 animBg="1"/>
      <p:bldP spid="28" grpId="0" animBg="1"/>
      <p:bldP spid="29" grpId="0"/>
      <p:bldP spid="36" grpId="0" animBg="1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44</a:t>
            </a:fld>
            <a:endParaRPr lang="en-US" altLang="zh-CN" dirty="0"/>
          </a:p>
        </p:txBody>
      </p:sp>
      <p:sp>
        <p:nvSpPr>
          <p:cNvPr id="5" name="内容占位符 1"/>
          <p:cNvSpPr txBox="1">
            <a:spLocks noGrp="1"/>
          </p:cNvSpPr>
          <p:nvPr>
            <p:ph idx="1"/>
          </p:nvPr>
        </p:nvSpPr>
        <p:spPr bwMode="auto">
          <a:xfrm>
            <a:off x="2063969" y="1734054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步：对剩下的点做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步</a:t>
            </a:r>
            <a:endParaRPr lang="en-US" altLang="zh-CN" dirty="0"/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椭圆 7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4574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3025202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/>
        </p:nvCxnSpPr>
        <p:spPr bwMode="auto">
          <a:xfrm>
            <a:off x="3944866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/>
        </p:nvCxnSpPr>
        <p:spPr bwMode="auto">
          <a:xfrm>
            <a:off x="5946954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左大括号 22"/>
          <p:cNvSpPr/>
          <p:nvPr/>
        </p:nvSpPr>
        <p:spPr bwMode="auto">
          <a:xfrm rot="5400000">
            <a:off x="3165097" y="3152908"/>
            <a:ext cx="269820" cy="551425"/>
          </a:xfrm>
          <a:prstGeom prst="lef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左大括号 23"/>
          <p:cNvSpPr/>
          <p:nvPr/>
        </p:nvSpPr>
        <p:spPr bwMode="auto">
          <a:xfrm rot="5400000">
            <a:off x="3584312" y="2928723"/>
            <a:ext cx="318298" cy="402810"/>
          </a:xfrm>
          <a:prstGeom prst="leftBrace">
            <a:avLst/>
          </a:prstGeom>
          <a:noFill/>
          <a:ln w="3810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左大括号 24"/>
          <p:cNvSpPr/>
          <p:nvPr/>
        </p:nvSpPr>
        <p:spPr bwMode="auto">
          <a:xfrm rot="5400000">
            <a:off x="4592026" y="1490841"/>
            <a:ext cx="304959" cy="2404897"/>
          </a:xfrm>
          <a:prstGeom prst="leftBrac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2889385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5811507" y="392862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3800748" y="39286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2551520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461768" y="3934430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514820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422299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6186220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7999572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839359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866341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9192344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761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45</a:t>
            </a:fld>
            <a:endParaRPr lang="en-US" altLang="zh-CN" dirty="0"/>
          </a:p>
        </p:txBody>
      </p:sp>
      <p:sp>
        <p:nvSpPr>
          <p:cNvPr id="5" name="内容占位符 1"/>
          <p:cNvSpPr txBox="1">
            <a:spLocks noGrp="1"/>
          </p:cNvSpPr>
          <p:nvPr>
            <p:ph idx="1"/>
          </p:nvPr>
        </p:nvSpPr>
        <p:spPr bwMode="auto">
          <a:xfrm>
            <a:off x="1966527" y="1658211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步：重新计算每个几个的中心（</a:t>
            </a:r>
            <a:r>
              <a:rPr lang="en-US" altLang="zh-CN" dirty="0"/>
              <a:t>Mean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椭圆 7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4574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3025202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/>
        </p:nvCxnSpPr>
        <p:spPr bwMode="auto">
          <a:xfrm>
            <a:off x="3944866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/>
        </p:nvCxnSpPr>
        <p:spPr bwMode="auto">
          <a:xfrm>
            <a:off x="5946954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椭圆 25"/>
          <p:cNvSpPr/>
          <p:nvPr/>
        </p:nvSpPr>
        <p:spPr bwMode="auto">
          <a:xfrm>
            <a:off x="2889385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5811507" y="392862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3800748" y="39286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2551520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461768" y="3934430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514820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422299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6186220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7999572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839359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866341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9192344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 bwMode="auto">
          <a:xfrm>
            <a:off x="2863837" y="3724716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连接符 38"/>
          <p:cNvCxnSpPr/>
          <p:nvPr/>
        </p:nvCxnSpPr>
        <p:spPr bwMode="auto">
          <a:xfrm>
            <a:off x="3760449" y="3740084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连接符 39"/>
          <p:cNvCxnSpPr/>
          <p:nvPr/>
        </p:nvCxnSpPr>
        <p:spPr bwMode="auto">
          <a:xfrm>
            <a:off x="7392144" y="3724716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内容占位符 1"/>
          <p:cNvSpPr txBox="1">
            <a:spLocks/>
          </p:cNvSpPr>
          <p:nvPr/>
        </p:nvSpPr>
        <p:spPr bwMode="auto">
          <a:xfrm>
            <a:off x="1966527" y="2318399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步：</a:t>
            </a:r>
            <a:r>
              <a:rPr lang="en-US" altLang="zh-CN" dirty="0"/>
              <a:t>3-6</a:t>
            </a:r>
            <a:r>
              <a:rPr lang="zh-CN" altLang="en-US" dirty="0"/>
              <a:t>步，直到每个点所属的类型不在变化为止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001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46</a:t>
            </a:fld>
            <a:endParaRPr lang="en-US" altLang="zh-CN" dirty="0"/>
          </a:p>
        </p:txBody>
      </p:sp>
      <p:sp>
        <p:nvSpPr>
          <p:cNvPr id="5" name="内容占位符 1"/>
          <p:cNvSpPr txBox="1">
            <a:spLocks noGrp="1"/>
          </p:cNvSpPr>
          <p:nvPr>
            <p:ph idx="1"/>
          </p:nvPr>
        </p:nvSpPr>
        <p:spPr bwMode="auto">
          <a:xfrm>
            <a:off x="2071420" y="1955520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分好了！但是结果好像不太好 </a:t>
            </a:r>
            <a:r>
              <a:rPr lang="zh-CN" altLang="en-US" dirty="0">
                <a:sym typeface="Wingdings" panose="05000000000000000000" pitchFamily="2" charset="2"/>
              </a:rPr>
              <a:t></a:t>
            </a:r>
            <a:endParaRPr lang="en-US" altLang="zh-CN" dirty="0"/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椭圆 7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4574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2889385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5811507" y="392862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3800748" y="39286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2551520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461768" y="3934430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514820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422299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6186220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7999572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839359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866341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9192344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内容占位符 1"/>
          <p:cNvSpPr txBox="1">
            <a:spLocks/>
          </p:cNvSpPr>
          <p:nvPr/>
        </p:nvSpPr>
        <p:spPr bwMode="auto">
          <a:xfrm>
            <a:off x="1991519" y="1670497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42" name="内容占位符 1"/>
          <p:cNvSpPr txBox="1">
            <a:spLocks/>
          </p:cNvSpPr>
          <p:nvPr/>
        </p:nvSpPr>
        <p:spPr bwMode="auto">
          <a:xfrm>
            <a:off x="2071420" y="2650452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怎么评价我们的结果好坏？</a:t>
            </a:r>
            <a:endParaRPr lang="en-US" altLang="zh-CN" dirty="0"/>
          </a:p>
        </p:txBody>
      </p:sp>
      <p:cxnSp>
        <p:nvCxnSpPr>
          <p:cNvPr id="43" name="直接连接符 42"/>
          <p:cNvCxnSpPr/>
          <p:nvPr/>
        </p:nvCxnSpPr>
        <p:spPr bwMode="auto">
          <a:xfrm>
            <a:off x="2863837" y="3724716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接连接符 43"/>
          <p:cNvCxnSpPr/>
          <p:nvPr/>
        </p:nvCxnSpPr>
        <p:spPr bwMode="auto">
          <a:xfrm>
            <a:off x="3760449" y="3740084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连接符 44"/>
          <p:cNvCxnSpPr/>
          <p:nvPr/>
        </p:nvCxnSpPr>
        <p:spPr bwMode="auto">
          <a:xfrm>
            <a:off x="7392144" y="3724716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4122899" y="5158490"/>
                <a:ext cx="3375129" cy="7887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𝐶𝑙𝑢𝑠𝑡𝑒𝑟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𝐴𝐿𝑙𝑃𝑜𝑖𝑛𝑡𝑠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899" y="5158490"/>
                <a:ext cx="3375129" cy="7887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左大括号 58"/>
          <p:cNvSpPr/>
          <p:nvPr/>
        </p:nvSpPr>
        <p:spPr bwMode="auto">
          <a:xfrm rot="16200000">
            <a:off x="2711136" y="4333903"/>
            <a:ext cx="269820" cy="551425"/>
          </a:xfrm>
          <a:prstGeom prst="lef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左大括号 59"/>
          <p:cNvSpPr/>
          <p:nvPr/>
        </p:nvSpPr>
        <p:spPr bwMode="auto">
          <a:xfrm rot="16200000">
            <a:off x="3601300" y="4432448"/>
            <a:ext cx="318298" cy="402810"/>
          </a:xfrm>
          <a:prstGeom prst="leftBrace">
            <a:avLst/>
          </a:prstGeom>
          <a:noFill/>
          <a:ln w="3810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" name="左大括号 60"/>
          <p:cNvSpPr/>
          <p:nvPr/>
        </p:nvSpPr>
        <p:spPr bwMode="auto">
          <a:xfrm rot="16200000">
            <a:off x="7181804" y="2464164"/>
            <a:ext cx="330464" cy="4230259"/>
          </a:xfrm>
          <a:prstGeom prst="leftBrac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976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24" grpId="0"/>
      <p:bldP spid="59" grpId="0" animBg="1"/>
      <p:bldP spid="60" grpId="0" animBg="1"/>
      <p:bldP spid="6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982549" y="1124745"/>
            <a:ext cx="8229600" cy="1063463"/>
          </a:xfrm>
        </p:spPr>
        <p:txBody>
          <a:bodyPr/>
          <a:lstStyle/>
          <a:p>
            <a:r>
              <a:rPr lang="zh-CN" altLang="en-US" dirty="0"/>
              <a:t>重新开始，第</a:t>
            </a:r>
            <a:r>
              <a:rPr lang="en-US" altLang="zh-CN" dirty="0"/>
              <a:t>1</a:t>
            </a:r>
            <a:r>
              <a:rPr lang="zh-CN" altLang="en-US" dirty="0"/>
              <a:t>步，</a:t>
            </a:r>
            <a:r>
              <a:rPr lang="en-US" altLang="zh-CN" dirty="0"/>
              <a:t>K=3</a:t>
            </a:r>
          </a:p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步：随便选择</a:t>
            </a:r>
            <a:r>
              <a:rPr lang="en-US" altLang="zh-CN" dirty="0"/>
              <a:t>3</a:t>
            </a:r>
            <a:r>
              <a:rPr lang="zh-CN" altLang="en-US" dirty="0"/>
              <a:t>个类型的中心（重心）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47</a:t>
            </a:fld>
            <a:endParaRPr lang="en-US" altLang="zh-CN" dirty="0"/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椭圆 11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44991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3025202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/>
        </p:nvCxnSpPr>
        <p:spPr bwMode="auto">
          <a:xfrm>
            <a:off x="5286744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/>
        </p:nvCxnSpPr>
        <p:spPr bwMode="auto">
          <a:xfrm>
            <a:off x="6319758" y="3712600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内容占位符 1"/>
          <p:cNvSpPr txBox="1">
            <a:spLocks/>
          </p:cNvSpPr>
          <p:nvPr/>
        </p:nvSpPr>
        <p:spPr bwMode="auto">
          <a:xfrm>
            <a:off x="1982549" y="2260215"/>
            <a:ext cx="82296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我们就随便选</a:t>
            </a:r>
            <a:r>
              <a:rPr lang="en-US" altLang="zh-CN" dirty="0"/>
              <a:t>3</a:t>
            </a:r>
            <a:r>
              <a:rPr lang="zh-CN" altLang="en-US" dirty="0"/>
              <a:t>个点，让他们作为</a:t>
            </a:r>
            <a:r>
              <a:rPr lang="en-US" altLang="zh-CN" dirty="0"/>
              <a:t>3</a:t>
            </a:r>
            <a:r>
              <a:rPr lang="zh-CN" altLang="en-US" dirty="0"/>
              <a:t>个类型的中心</a:t>
            </a:r>
            <a:endParaRPr lang="en-US" altLang="zh-CN" dirty="0"/>
          </a:p>
        </p:txBody>
      </p:sp>
      <p:sp>
        <p:nvSpPr>
          <p:cNvPr id="30" name="内容占位符 1"/>
          <p:cNvSpPr txBox="1">
            <a:spLocks/>
          </p:cNvSpPr>
          <p:nvPr/>
        </p:nvSpPr>
        <p:spPr bwMode="auto">
          <a:xfrm>
            <a:off x="1982549" y="2846600"/>
            <a:ext cx="82296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这</a:t>
            </a:r>
            <a:r>
              <a:rPr lang="en-US" altLang="zh-CN" dirty="0"/>
              <a:t>3</a:t>
            </a:r>
            <a:r>
              <a:rPr lang="zh-CN" altLang="en-US" dirty="0"/>
              <a:t>个点就分别属于对应的类型</a:t>
            </a:r>
            <a:endParaRPr lang="en-US" altLang="zh-CN" dirty="0"/>
          </a:p>
        </p:txBody>
      </p:sp>
      <p:sp>
        <p:nvSpPr>
          <p:cNvPr id="31" name="椭圆 30"/>
          <p:cNvSpPr/>
          <p:nvPr/>
        </p:nvSpPr>
        <p:spPr bwMode="auto">
          <a:xfrm>
            <a:off x="2889385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6179813" y="392862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5142728" y="39286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832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32" grpId="0" animBg="1"/>
      <p:bldP spid="3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919536" y="2208436"/>
            <a:ext cx="8229600" cy="576064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步：计算第一个点到三个中心的距离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38200" y="7512050"/>
            <a:ext cx="2743200" cy="365125"/>
          </a:xfrm>
        </p:spPr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48</a:t>
            </a:fld>
            <a:endParaRPr lang="en-US" altLang="zh-CN" dirty="0"/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398349" y="52327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椭圆 11"/>
          <p:cNvSpPr/>
          <p:nvPr/>
        </p:nvSpPr>
        <p:spPr bwMode="auto">
          <a:xfrm>
            <a:off x="2551471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890292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449916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809956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145491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419587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809332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183508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999572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393593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663413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192344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3025202" y="48727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/>
        </p:nvCxnSpPr>
        <p:spPr bwMode="auto">
          <a:xfrm>
            <a:off x="5295405" y="48727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/>
        </p:nvCxnSpPr>
        <p:spPr bwMode="auto">
          <a:xfrm>
            <a:off x="6321667" y="48727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左大括号 7"/>
          <p:cNvSpPr/>
          <p:nvPr/>
        </p:nvSpPr>
        <p:spPr bwMode="auto">
          <a:xfrm rot="5400000">
            <a:off x="2715913" y="4409942"/>
            <a:ext cx="269820" cy="348758"/>
          </a:xfrm>
          <a:prstGeom prst="lef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左大括号 26"/>
          <p:cNvSpPr/>
          <p:nvPr/>
        </p:nvSpPr>
        <p:spPr bwMode="auto">
          <a:xfrm rot="5400000">
            <a:off x="3807584" y="2942168"/>
            <a:ext cx="356681" cy="2618961"/>
          </a:xfrm>
          <a:prstGeom prst="leftBrace">
            <a:avLst/>
          </a:prstGeom>
          <a:noFill/>
          <a:ln w="3810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左大括号 27"/>
          <p:cNvSpPr/>
          <p:nvPr/>
        </p:nvSpPr>
        <p:spPr bwMode="auto">
          <a:xfrm rot="5400000">
            <a:off x="4307367" y="2065587"/>
            <a:ext cx="383376" cy="3645223"/>
          </a:xfrm>
          <a:prstGeom prst="leftBrac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内容占位符 1"/>
          <p:cNvSpPr txBox="1">
            <a:spLocks/>
          </p:cNvSpPr>
          <p:nvPr/>
        </p:nvSpPr>
        <p:spPr bwMode="auto">
          <a:xfrm>
            <a:off x="1919536" y="2851765"/>
            <a:ext cx="82296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步：把第一个点分配个距离最近的类型</a:t>
            </a:r>
            <a:endParaRPr lang="en-US" altLang="zh-CN" dirty="0"/>
          </a:p>
        </p:txBody>
      </p:sp>
      <p:sp>
        <p:nvSpPr>
          <p:cNvPr id="30" name="椭圆 29"/>
          <p:cNvSpPr/>
          <p:nvPr/>
        </p:nvSpPr>
        <p:spPr bwMode="auto">
          <a:xfrm>
            <a:off x="2889385" y="50843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6186220" y="508432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151287" y="50843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2551520" y="50843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42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 animBg="1"/>
      <p:bldP spid="28" grpId="0" animBg="1"/>
      <p:bldP spid="29" grpId="0"/>
      <p:bldP spid="3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49</a:t>
            </a:fld>
            <a:endParaRPr lang="en-US" altLang="zh-CN" dirty="0"/>
          </a:p>
        </p:txBody>
      </p:sp>
      <p:sp>
        <p:nvSpPr>
          <p:cNvPr id="5" name="内容占位符 1"/>
          <p:cNvSpPr txBox="1">
            <a:spLocks noGrp="1"/>
          </p:cNvSpPr>
          <p:nvPr>
            <p:ph idx="1"/>
          </p:nvPr>
        </p:nvSpPr>
        <p:spPr bwMode="auto">
          <a:xfrm>
            <a:off x="2016919" y="2293009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步：对剩下的点做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步</a:t>
            </a:r>
            <a:endParaRPr lang="en-US" altLang="zh-CN" dirty="0"/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2423749" y="53597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椭圆 7"/>
          <p:cNvSpPr/>
          <p:nvPr/>
        </p:nvSpPr>
        <p:spPr bwMode="auto">
          <a:xfrm>
            <a:off x="2576871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915692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482892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835356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173603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5447699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5837444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6211620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8024972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8418993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8688813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9217744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3050602" y="49997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/>
        </p:nvCxnSpPr>
        <p:spPr bwMode="auto">
          <a:xfrm>
            <a:off x="5318926" y="49997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/>
        </p:nvCxnSpPr>
        <p:spPr bwMode="auto">
          <a:xfrm>
            <a:off x="6356556" y="5007416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左大括号 22"/>
          <p:cNvSpPr/>
          <p:nvPr/>
        </p:nvSpPr>
        <p:spPr bwMode="auto">
          <a:xfrm rot="5400000">
            <a:off x="3190497" y="4435608"/>
            <a:ext cx="269820" cy="551425"/>
          </a:xfrm>
          <a:prstGeom prst="lef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左大括号 23"/>
          <p:cNvSpPr/>
          <p:nvPr/>
        </p:nvSpPr>
        <p:spPr bwMode="auto">
          <a:xfrm rot="5400000">
            <a:off x="4298659" y="3556141"/>
            <a:ext cx="322729" cy="1717806"/>
          </a:xfrm>
          <a:prstGeom prst="leftBrace">
            <a:avLst/>
          </a:prstGeom>
          <a:noFill/>
          <a:ln w="3810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左大括号 24"/>
          <p:cNvSpPr/>
          <p:nvPr/>
        </p:nvSpPr>
        <p:spPr bwMode="auto">
          <a:xfrm rot="5400000">
            <a:off x="4849280" y="2612630"/>
            <a:ext cx="259116" cy="2755436"/>
          </a:xfrm>
          <a:prstGeom prst="leftBrac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2914785" y="52113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5174808" y="52113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2576920" y="52113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487168" y="5217130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5839475" y="520551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8025509" y="5224620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8419530" y="5224620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8689350" y="5224620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9218281" y="5224620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 bwMode="auto">
          <a:xfrm>
            <a:off x="3841760" y="52113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椭圆 38"/>
          <p:cNvSpPr/>
          <p:nvPr/>
        </p:nvSpPr>
        <p:spPr bwMode="auto">
          <a:xfrm>
            <a:off x="6211620" y="5194077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5450770" y="5220188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445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30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825625"/>
            <a:ext cx="685800" cy="435133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Supervised learning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5</a:t>
            </a:fld>
            <a:endParaRPr lang="en-US" altLang="zh-CN" dirty="0"/>
          </a:p>
        </p:txBody>
      </p:sp>
      <p:pic>
        <p:nvPicPr>
          <p:cNvPr id="5" name="Picture 2" descr="C:\Users\Ian\Desktop\superv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54" y="1825625"/>
            <a:ext cx="6059941" cy="371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311875" y="2344637"/>
            <a:ext cx="540564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TrainedModel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Model.Train</a:t>
            </a:r>
            <a:r>
              <a:rPr lang="en-US" altLang="zh-CN" sz="2400" dirty="0" smtClean="0"/>
              <a:t>(X,Y)</a:t>
            </a:r>
          </a:p>
          <a:p>
            <a:endParaRPr lang="en-US" altLang="zh-CN" sz="2400" dirty="0" smtClean="0"/>
          </a:p>
          <a:p>
            <a:r>
              <a:rPr lang="en-US" altLang="zh-CN" sz="2400" dirty="0" err="1" smtClean="0"/>
              <a:t>TrainedModel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Model.Fit</a:t>
            </a:r>
            <a:r>
              <a:rPr lang="en-US" altLang="zh-CN" sz="2400" dirty="0" smtClean="0"/>
              <a:t>(X,Y)</a:t>
            </a:r>
          </a:p>
          <a:p>
            <a:endParaRPr lang="en-US" altLang="zh-CN" sz="2400" dirty="0"/>
          </a:p>
          <a:p>
            <a:r>
              <a:rPr lang="en-US" altLang="zh-CN" sz="2400" dirty="0" err="1"/>
              <a:t>fitlm</a:t>
            </a:r>
            <a:r>
              <a:rPr lang="en-US" altLang="zh-CN" sz="2400" dirty="0"/>
              <a:t>([exp4.x1 exp4.x2 </a:t>
            </a:r>
            <a:r>
              <a:rPr lang="en-US" altLang="zh-CN" sz="2400" dirty="0" err="1"/>
              <a:t>isSmoker</a:t>
            </a:r>
            <a:r>
              <a:rPr lang="en-US" altLang="zh-CN" sz="2400" dirty="0"/>
              <a:t>],exp4.y)</a:t>
            </a:r>
          </a:p>
          <a:p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5474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50</a:t>
            </a:fld>
            <a:endParaRPr lang="en-US" altLang="zh-CN" dirty="0"/>
          </a:p>
        </p:txBody>
      </p:sp>
      <p:sp>
        <p:nvSpPr>
          <p:cNvPr id="5" name="内容占位符 1"/>
          <p:cNvSpPr txBox="1">
            <a:spLocks noGrp="1"/>
          </p:cNvSpPr>
          <p:nvPr>
            <p:ph idx="1"/>
          </p:nvPr>
        </p:nvSpPr>
        <p:spPr bwMode="auto">
          <a:xfrm>
            <a:off x="1953419" y="2140455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步：重新计算每个几个的中心（</a:t>
            </a:r>
            <a:r>
              <a:rPr lang="en-US" altLang="zh-CN" dirty="0"/>
              <a:t>Mean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cxnSp>
        <p:nvCxnSpPr>
          <p:cNvPr id="38" name="直接连接符 37"/>
          <p:cNvCxnSpPr/>
          <p:nvPr/>
        </p:nvCxnSpPr>
        <p:spPr bwMode="auto">
          <a:xfrm>
            <a:off x="3393604" y="4847178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连接符 38"/>
          <p:cNvCxnSpPr/>
          <p:nvPr/>
        </p:nvCxnSpPr>
        <p:spPr bwMode="auto">
          <a:xfrm>
            <a:off x="5459278" y="4847178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连接符 39"/>
          <p:cNvCxnSpPr/>
          <p:nvPr/>
        </p:nvCxnSpPr>
        <p:spPr bwMode="auto">
          <a:xfrm>
            <a:off x="7714084" y="4847178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内容占位符 1"/>
          <p:cNvSpPr txBox="1">
            <a:spLocks/>
          </p:cNvSpPr>
          <p:nvPr/>
        </p:nvSpPr>
        <p:spPr bwMode="auto">
          <a:xfrm>
            <a:off x="1953419" y="2800643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步：</a:t>
            </a:r>
            <a:r>
              <a:rPr lang="en-US" altLang="zh-CN" dirty="0"/>
              <a:t>3-6</a:t>
            </a:r>
            <a:r>
              <a:rPr lang="zh-CN" altLang="en-US" dirty="0"/>
              <a:t>步，直到每个点所属的类型不在变化为止</a:t>
            </a:r>
            <a:endParaRPr lang="en-US" altLang="zh-CN" dirty="0"/>
          </a:p>
        </p:txBody>
      </p:sp>
      <p:cxnSp>
        <p:nvCxnSpPr>
          <p:cNvPr id="42" name="直接箭头连接符 41"/>
          <p:cNvCxnSpPr/>
          <p:nvPr/>
        </p:nvCxnSpPr>
        <p:spPr bwMode="auto">
          <a:xfrm>
            <a:off x="2457500" y="5207218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椭圆 42"/>
          <p:cNvSpPr/>
          <p:nvPr/>
        </p:nvSpPr>
        <p:spPr bwMode="auto">
          <a:xfrm>
            <a:off x="2610622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" name="椭圆 43"/>
          <p:cNvSpPr/>
          <p:nvPr/>
        </p:nvSpPr>
        <p:spPr bwMode="auto">
          <a:xfrm>
            <a:off x="2949443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" name="椭圆 44"/>
          <p:cNvSpPr/>
          <p:nvPr/>
        </p:nvSpPr>
        <p:spPr bwMode="auto">
          <a:xfrm>
            <a:off x="3516643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" name="椭圆 45"/>
          <p:cNvSpPr/>
          <p:nvPr/>
        </p:nvSpPr>
        <p:spPr bwMode="auto">
          <a:xfrm>
            <a:off x="3869107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" name="椭圆 46"/>
          <p:cNvSpPr/>
          <p:nvPr/>
        </p:nvSpPr>
        <p:spPr bwMode="auto">
          <a:xfrm>
            <a:off x="5182111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" name="椭圆 47"/>
          <p:cNvSpPr/>
          <p:nvPr/>
        </p:nvSpPr>
        <p:spPr bwMode="auto">
          <a:xfrm>
            <a:off x="5456207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9" name="椭圆 48"/>
          <p:cNvSpPr/>
          <p:nvPr/>
        </p:nvSpPr>
        <p:spPr bwMode="auto">
          <a:xfrm>
            <a:off x="5845952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" name="椭圆 49"/>
          <p:cNvSpPr/>
          <p:nvPr/>
        </p:nvSpPr>
        <p:spPr bwMode="auto">
          <a:xfrm>
            <a:off x="6220128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" name="椭圆 50"/>
          <p:cNvSpPr/>
          <p:nvPr/>
        </p:nvSpPr>
        <p:spPr bwMode="auto">
          <a:xfrm>
            <a:off x="8058723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" name="椭圆 51"/>
          <p:cNvSpPr/>
          <p:nvPr/>
        </p:nvSpPr>
        <p:spPr bwMode="auto">
          <a:xfrm>
            <a:off x="8452744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" name="椭圆 52"/>
          <p:cNvSpPr/>
          <p:nvPr/>
        </p:nvSpPr>
        <p:spPr bwMode="auto">
          <a:xfrm>
            <a:off x="8722564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" name="椭圆 53"/>
          <p:cNvSpPr/>
          <p:nvPr/>
        </p:nvSpPr>
        <p:spPr bwMode="auto">
          <a:xfrm>
            <a:off x="9251495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55" name="直接连接符 54"/>
          <p:cNvCxnSpPr/>
          <p:nvPr/>
        </p:nvCxnSpPr>
        <p:spPr bwMode="auto">
          <a:xfrm>
            <a:off x="3084353" y="4847178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直接连接符 55"/>
          <p:cNvCxnSpPr/>
          <p:nvPr/>
        </p:nvCxnSpPr>
        <p:spPr bwMode="auto">
          <a:xfrm>
            <a:off x="5327434" y="4847178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接连接符 56"/>
          <p:cNvCxnSpPr/>
          <p:nvPr/>
        </p:nvCxnSpPr>
        <p:spPr bwMode="auto">
          <a:xfrm>
            <a:off x="6365064" y="485486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椭圆 57"/>
          <p:cNvSpPr/>
          <p:nvPr/>
        </p:nvSpPr>
        <p:spPr bwMode="auto">
          <a:xfrm>
            <a:off x="2948536" y="5058770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" name="椭圆 58"/>
          <p:cNvSpPr/>
          <p:nvPr/>
        </p:nvSpPr>
        <p:spPr bwMode="auto">
          <a:xfrm>
            <a:off x="5183316" y="5058770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" name="椭圆 59"/>
          <p:cNvSpPr/>
          <p:nvPr/>
        </p:nvSpPr>
        <p:spPr bwMode="auto">
          <a:xfrm>
            <a:off x="2610671" y="5058770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" name="椭圆 60"/>
          <p:cNvSpPr/>
          <p:nvPr/>
        </p:nvSpPr>
        <p:spPr bwMode="auto">
          <a:xfrm>
            <a:off x="3520919" y="5064576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2" name="椭圆 61"/>
          <p:cNvSpPr/>
          <p:nvPr/>
        </p:nvSpPr>
        <p:spPr bwMode="auto">
          <a:xfrm>
            <a:off x="5847983" y="5052962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" name="椭圆 62"/>
          <p:cNvSpPr/>
          <p:nvPr/>
        </p:nvSpPr>
        <p:spPr bwMode="auto">
          <a:xfrm>
            <a:off x="8059260" y="507206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" name="椭圆 63"/>
          <p:cNvSpPr/>
          <p:nvPr/>
        </p:nvSpPr>
        <p:spPr bwMode="auto">
          <a:xfrm>
            <a:off x="8453281" y="507206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5" name="椭圆 64"/>
          <p:cNvSpPr/>
          <p:nvPr/>
        </p:nvSpPr>
        <p:spPr bwMode="auto">
          <a:xfrm>
            <a:off x="8723101" y="507206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6" name="椭圆 65"/>
          <p:cNvSpPr/>
          <p:nvPr/>
        </p:nvSpPr>
        <p:spPr bwMode="auto">
          <a:xfrm>
            <a:off x="9252032" y="507206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7" name="椭圆 66"/>
          <p:cNvSpPr/>
          <p:nvPr/>
        </p:nvSpPr>
        <p:spPr bwMode="auto">
          <a:xfrm>
            <a:off x="3875511" y="5058770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" name="椭圆 67"/>
          <p:cNvSpPr/>
          <p:nvPr/>
        </p:nvSpPr>
        <p:spPr bwMode="auto">
          <a:xfrm>
            <a:off x="6220128" y="5041523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9" name="椭圆 68"/>
          <p:cNvSpPr/>
          <p:nvPr/>
        </p:nvSpPr>
        <p:spPr bwMode="auto">
          <a:xfrm>
            <a:off x="5459278" y="506763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51</a:t>
            </a:fld>
            <a:endParaRPr lang="en-US" altLang="zh-CN" dirty="0"/>
          </a:p>
        </p:txBody>
      </p:sp>
      <p:sp>
        <p:nvSpPr>
          <p:cNvPr id="5" name="内容占位符 1"/>
          <p:cNvSpPr txBox="1">
            <a:spLocks noGrp="1"/>
          </p:cNvSpPr>
          <p:nvPr>
            <p:ph idx="1"/>
          </p:nvPr>
        </p:nvSpPr>
        <p:spPr bwMode="auto">
          <a:xfrm>
            <a:off x="1864519" y="1785757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步：重新计算每个几个的中心（</a:t>
            </a:r>
            <a:r>
              <a:rPr lang="en-US" altLang="zh-CN" dirty="0"/>
              <a:t>Mean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cxnSp>
        <p:nvCxnSpPr>
          <p:cNvPr id="38" name="直接连接符 37"/>
          <p:cNvCxnSpPr/>
          <p:nvPr/>
        </p:nvCxnSpPr>
        <p:spPr bwMode="auto">
          <a:xfrm>
            <a:off x="3304704" y="4492480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连接符 38"/>
          <p:cNvCxnSpPr/>
          <p:nvPr/>
        </p:nvCxnSpPr>
        <p:spPr bwMode="auto">
          <a:xfrm>
            <a:off x="5710565" y="4492480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连接符 39"/>
          <p:cNvCxnSpPr/>
          <p:nvPr/>
        </p:nvCxnSpPr>
        <p:spPr bwMode="auto">
          <a:xfrm>
            <a:off x="8705304" y="4466780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内容占位符 1"/>
          <p:cNvSpPr txBox="1">
            <a:spLocks/>
          </p:cNvSpPr>
          <p:nvPr/>
        </p:nvSpPr>
        <p:spPr bwMode="auto">
          <a:xfrm>
            <a:off x="1864519" y="2445945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步：</a:t>
            </a:r>
            <a:r>
              <a:rPr lang="en-US" altLang="zh-CN" dirty="0"/>
              <a:t>3-6</a:t>
            </a:r>
            <a:r>
              <a:rPr lang="zh-CN" altLang="en-US" dirty="0"/>
              <a:t>步，直到每个点所属的类型不在变化为止</a:t>
            </a:r>
            <a:endParaRPr lang="en-US" altLang="zh-CN" dirty="0"/>
          </a:p>
        </p:txBody>
      </p:sp>
      <p:cxnSp>
        <p:nvCxnSpPr>
          <p:cNvPr id="42" name="直接箭头连接符 41"/>
          <p:cNvCxnSpPr/>
          <p:nvPr/>
        </p:nvCxnSpPr>
        <p:spPr bwMode="auto">
          <a:xfrm>
            <a:off x="2368600" y="4852520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椭圆 42"/>
          <p:cNvSpPr/>
          <p:nvPr/>
        </p:nvSpPr>
        <p:spPr bwMode="auto">
          <a:xfrm>
            <a:off x="2521722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" name="椭圆 43"/>
          <p:cNvSpPr/>
          <p:nvPr/>
        </p:nvSpPr>
        <p:spPr bwMode="auto">
          <a:xfrm>
            <a:off x="2860543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" name="椭圆 44"/>
          <p:cNvSpPr/>
          <p:nvPr/>
        </p:nvSpPr>
        <p:spPr bwMode="auto">
          <a:xfrm>
            <a:off x="3427743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" name="椭圆 45"/>
          <p:cNvSpPr/>
          <p:nvPr/>
        </p:nvSpPr>
        <p:spPr bwMode="auto">
          <a:xfrm>
            <a:off x="3780207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" name="椭圆 46"/>
          <p:cNvSpPr/>
          <p:nvPr/>
        </p:nvSpPr>
        <p:spPr bwMode="auto">
          <a:xfrm>
            <a:off x="5093211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" name="椭圆 47"/>
          <p:cNvSpPr/>
          <p:nvPr/>
        </p:nvSpPr>
        <p:spPr bwMode="auto">
          <a:xfrm>
            <a:off x="5367307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9" name="椭圆 48"/>
          <p:cNvSpPr/>
          <p:nvPr/>
        </p:nvSpPr>
        <p:spPr bwMode="auto">
          <a:xfrm>
            <a:off x="5757052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" name="椭圆 49"/>
          <p:cNvSpPr/>
          <p:nvPr/>
        </p:nvSpPr>
        <p:spPr bwMode="auto">
          <a:xfrm>
            <a:off x="6131228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" name="椭圆 50"/>
          <p:cNvSpPr/>
          <p:nvPr/>
        </p:nvSpPr>
        <p:spPr bwMode="auto">
          <a:xfrm>
            <a:off x="7969823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" name="椭圆 51"/>
          <p:cNvSpPr/>
          <p:nvPr/>
        </p:nvSpPr>
        <p:spPr bwMode="auto">
          <a:xfrm>
            <a:off x="8363844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" name="椭圆 52"/>
          <p:cNvSpPr/>
          <p:nvPr/>
        </p:nvSpPr>
        <p:spPr bwMode="auto">
          <a:xfrm>
            <a:off x="8633664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" name="椭圆 53"/>
          <p:cNvSpPr/>
          <p:nvPr/>
        </p:nvSpPr>
        <p:spPr bwMode="auto">
          <a:xfrm>
            <a:off x="9162595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 bwMode="auto">
          <a:xfrm>
            <a:off x="5370378" y="4492480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接连接符 56"/>
          <p:cNvCxnSpPr/>
          <p:nvPr/>
        </p:nvCxnSpPr>
        <p:spPr bwMode="auto">
          <a:xfrm>
            <a:off x="7625184" y="4466780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椭圆 57"/>
          <p:cNvSpPr/>
          <p:nvPr/>
        </p:nvSpPr>
        <p:spPr bwMode="auto">
          <a:xfrm>
            <a:off x="2859636" y="4704072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" name="椭圆 58"/>
          <p:cNvSpPr/>
          <p:nvPr/>
        </p:nvSpPr>
        <p:spPr bwMode="auto">
          <a:xfrm>
            <a:off x="5094416" y="4704072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" name="椭圆 59"/>
          <p:cNvSpPr/>
          <p:nvPr/>
        </p:nvSpPr>
        <p:spPr bwMode="auto">
          <a:xfrm>
            <a:off x="2521771" y="4704072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" name="椭圆 60"/>
          <p:cNvSpPr/>
          <p:nvPr/>
        </p:nvSpPr>
        <p:spPr bwMode="auto">
          <a:xfrm>
            <a:off x="3432019" y="4709878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2" name="椭圆 61"/>
          <p:cNvSpPr/>
          <p:nvPr/>
        </p:nvSpPr>
        <p:spPr bwMode="auto">
          <a:xfrm>
            <a:off x="5759761" y="470850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" name="椭圆 62"/>
          <p:cNvSpPr/>
          <p:nvPr/>
        </p:nvSpPr>
        <p:spPr bwMode="auto">
          <a:xfrm>
            <a:off x="7970360" y="471736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" name="椭圆 63"/>
          <p:cNvSpPr/>
          <p:nvPr/>
        </p:nvSpPr>
        <p:spPr bwMode="auto">
          <a:xfrm>
            <a:off x="8364381" y="471736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5" name="椭圆 64"/>
          <p:cNvSpPr/>
          <p:nvPr/>
        </p:nvSpPr>
        <p:spPr bwMode="auto">
          <a:xfrm>
            <a:off x="8634201" y="471736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6" name="椭圆 65"/>
          <p:cNvSpPr/>
          <p:nvPr/>
        </p:nvSpPr>
        <p:spPr bwMode="auto">
          <a:xfrm>
            <a:off x="9163132" y="471736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7" name="椭圆 66"/>
          <p:cNvSpPr/>
          <p:nvPr/>
        </p:nvSpPr>
        <p:spPr bwMode="auto">
          <a:xfrm>
            <a:off x="3786611" y="4704072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" name="椭圆 67"/>
          <p:cNvSpPr/>
          <p:nvPr/>
        </p:nvSpPr>
        <p:spPr bwMode="auto">
          <a:xfrm>
            <a:off x="6125878" y="470850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9" name="椭圆 68"/>
          <p:cNvSpPr/>
          <p:nvPr/>
        </p:nvSpPr>
        <p:spPr bwMode="auto">
          <a:xfrm>
            <a:off x="5370378" y="4712936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" name="椭圆 36"/>
          <p:cNvSpPr/>
          <p:nvPr/>
        </p:nvSpPr>
        <p:spPr bwMode="auto">
          <a:xfrm>
            <a:off x="5756549" y="470850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" name="椭圆 69"/>
          <p:cNvSpPr/>
          <p:nvPr/>
        </p:nvSpPr>
        <p:spPr bwMode="auto">
          <a:xfrm>
            <a:off x="6126650" y="4712936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" name="内容占位符 1"/>
          <p:cNvSpPr txBox="1">
            <a:spLocks/>
          </p:cNvSpPr>
          <p:nvPr/>
        </p:nvSpPr>
        <p:spPr bwMode="auto">
          <a:xfrm>
            <a:off x="1864519" y="5511213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电脑并不知道这个是最好的结果，于是他再重复以上步骤多次，选取最好的结果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4291755" y="3451433"/>
                <a:ext cx="3375129" cy="7887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𝐶𝑙𝑢𝑠𝑡𝑒𝑟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𝐴𝐿𝑙𝑃𝑜𝑖𝑛𝑡𝑠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755" y="3451433"/>
                <a:ext cx="3375129" cy="7887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23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8" grpId="0" animBg="1"/>
      <p:bldP spid="37" grpId="0" animBg="1"/>
      <p:bldP spid="70" grpId="0" animBg="1"/>
      <p:bldP spid="71" grpId="0"/>
      <p:bldP spid="7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dirty="0"/>
          </a:p>
        </p:txBody>
      </p:sp>
      <p:sp>
        <p:nvSpPr>
          <p:cNvPr id="48132" name="Oval 4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3" name="Oval 5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4" name="Oval 6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5" name="Oval 7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6" name="Oval 8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7" name="Oval 9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8" name="Oval 10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9" name="Oval 11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0" name="Oval 12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1" name="Oval 13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2" name="Oval 14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3" name="Oval 15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箭头: 直角双向 14">
            <a:extLst>
              <a:ext uri="{FF2B5EF4-FFF2-40B4-BE49-F238E27FC236}">
                <a16:creationId xmlns:a16="http://schemas.microsoft.com/office/drawing/2014/main" id="{2259EAE3-A3E8-4ABD-A3B7-070FF0DD0699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70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sz="3200" dirty="0"/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4572000" y="35052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0" name="Rectangle 16"/>
          <p:cNvSpPr>
            <a:spLocks noChangeArrowheads="1"/>
          </p:cNvSpPr>
          <p:nvPr/>
        </p:nvSpPr>
        <p:spPr bwMode="auto">
          <a:xfrm>
            <a:off x="65532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7467600" y="35052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1847529" y="1226907"/>
            <a:ext cx="34918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步：确定要分为几类，</a:t>
            </a:r>
            <a:r>
              <a:rPr lang="en-US" altLang="zh-CN" dirty="0"/>
              <a:t>K=</a:t>
            </a:r>
            <a:r>
              <a:rPr lang="zh-CN" altLang="en-US" dirty="0"/>
              <a:t>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步：随便选择</a:t>
            </a:r>
            <a:r>
              <a:rPr lang="en-US" altLang="zh-CN" dirty="0"/>
              <a:t>K</a:t>
            </a:r>
            <a:r>
              <a:rPr lang="zh-CN" altLang="en-US" dirty="0"/>
              <a:t>个类型的中心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20" name="箭头: 直角双向 19">
            <a:extLst>
              <a:ext uri="{FF2B5EF4-FFF2-40B4-BE49-F238E27FC236}">
                <a16:creationId xmlns:a16="http://schemas.microsoft.com/office/drawing/2014/main" id="{D732AE7C-20EB-440B-A11E-BCED25027950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046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sz="3200" dirty="0"/>
          </a:p>
        </p:txBody>
      </p:sp>
      <p:sp>
        <p:nvSpPr>
          <p:cNvPr id="49155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6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7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8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9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0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1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2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3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4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5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6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7" name="Rectangle 15"/>
          <p:cNvSpPr>
            <a:spLocks noChangeArrowheads="1"/>
          </p:cNvSpPr>
          <p:nvPr/>
        </p:nvSpPr>
        <p:spPr bwMode="auto">
          <a:xfrm>
            <a:off x="4572000" y="35052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8" name="Rectangle 16"/>
          <p:cNvSpPr>
            <a:spLocks noChangeArrowheads="1"/>
          </p:cNvSpPr>
          <p:nvPr/>
        </p:nvSpPr>
        <p:spPr bwMode="auto">
          <a:xfrm>
            <a:off x="65532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9" name="Rectangle 17"/>
          <p:cNvSpPr>
            <a:spLocks noChangeArrowheads="1"/>
          </p:cNvSpPr>
          <p:nvPr/>
        </p:nvSpPr>
        <p:spPr bwMode="auto">
          <a:xfrm>
            <a:off x="7467600" y="35052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1875777" y="1129638"/>
            <a:ext cx="5156327" cy="13388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步：计算每个点到三个中心的距离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步：把第一个点分配个距离最近的类型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19" name="箭头: 直角双向 18">
            <a:extLst>
              <a:ext uri="{FF2B5EF4-FFF2-40B4-BE49-F238E27FC236}">
                <a16:creationId xmlns:a16="http://schemas.microsoft.com/office/drawing/2014/main" id="{3CF41AAC-D5DE-456E-AF2D-BE9434DF5822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485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dirty="0"/>
          </a:p>
        </p:txBody>
      </p:sp>
      <p:sp>
        <p:nvSpPr>
          <p:cNvPr id="54275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7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8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9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0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1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2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3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4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5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6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7" name="Rectangle 15"/>
          <p:cNvSpPr>
            <a:spLocks noChangeArrowheads="1"/>
          </p:cNvSpPr>
          <p:nvPr/>
        </p:nvSpPr>
        <p:spPr bwMode="auto">
          <a:xfrm>
            <a:off x="37338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8" name="Rectangle 16"/>
          <p:cNvSpPr>
            <a:spLocks noChangeArrowheads="1"/>
          </p:cNvSpPr>
          <p:nvPr/>
        </p:nvSpPr>
        <p:spPr bwMode="auto">
          <a:xfrm>
            <a:off x="60198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9" name="Rectangle 17"/>
          <p:cNvSpPr>
            <a:spLocks noChangeArrowheads="1"/>
          </p:cNvSpPr>
          <p:nvPr/>
        </p:nvSpPr>
        <p:spPr bwMode="auto">
          <a:xfrm>
            <a:off x="8382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1847528" y="70325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步：重新计算每个类型的中心</a:t>
            </a:r>
            <a:endParaRPr lang="en-US" altLang="zh-CN" dirty="0"/>
          </a:p>
        </p:txBody>
      </p:sp>
      <p:sp>
        <p:nvSpPr>
          <p:cNvPr id="19" name="箭头: 直角双向 18">
            <a:extLst>
              <a:ext uri="{FF2B5EF4-FFF2-40B4-BE49-F238E27FC236}">
                <a16:creationId xmlns:a16="http://schemas.microsoft.com/office/drawing/2014/main" id="{85BD4E96-741B-4BCB-98AC-C54A713649C6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3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sz="3200" dirty="0"/>
          </a:p>
        </p:txBody>
      </p:sp>
      <p:sp>
        <p:nvSpPr>
          <p:cNvPr id="55299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0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1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2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3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4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5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6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7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8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9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0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1" name="Rectangle 15"/>
          <p:cNvSpPr>
            <a:spLocks noChangeArrowheads="1"/>
          </p:cNvSpPr>
          <p:nvPr/>
        </p:nvSpPr>
        <p:spPr bwMode="auto">
          <a:xfrm>
            <a:off x="37338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2" name="Rectangle 16"/>
          <p:cNvSpPr>
            <a:spLocks noChangeArrowheads="1"/>
          </p:cNvSpPr>
          <p:nvPr/>
        </p:nvSpPr>
        <p:spPr bwMode="auto">
          <a:xfrm>
            <a:off x="60198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3" name="Rectangle 17"/>
          <p:cNvSpPr>
            <a:spLocks noChangeArrowheads="1"/>
          </p:cNvSpPr>
          <p:nvPr/>
        </p:nvSpPr>
        <p:spPr bwMode="auto">
          <a:xfrm>
            <a:off x="8382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2412462" y="1015568"/>
            <a:ext cx="55954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步：</a:t>
            </a:r>
            <a:r>
              <a:rPr lang="en-US" altLang="zh-CN" dirty="0"/>
              <a:t>3-6</a:t>
            </a:r>
            <a:r>
              <a:rPr lang="zh-CN" altLang="en-US" dirty="0"/>
              <a:t>步，直到每个点所属的类型不在变化为止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(</a:t>
            </a:r>
            <a:r>
              <a:rPr lang="zh-CN" altLang="en-US" sz="1400" dirty="0"/>
              <a:t>第</a:t>
            </a:r>
            <a:r>
              <a:rPr lang="en-US" altLang="zh-CN" sz="1400" dirty="0"/>
              <a:t>3</a:t>
            </a:r>
            <a:r>
              <a:rPr lang="zh-CN" altLang="en-US" sz="1400" dirty="0"/>
              <a:t>步：计算每个点到三个中心的距离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4</a:t>
            </a:r>
            <a:r>
              <a:rPr lang="zh-CN" altLang="en-US" sz="1400" dirty="0"/>
              <a:t>步：把第一个点分配个距离最近的类型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5</a:t>
            </a:r>
            <a:r>
              <a:rPr lang="zh-CN" altLang="en-US" sz="1400" dirty="0"/>
              <a:t>步：对剩下的点做</a:t>
            </a:r>
            <a:r>
              <a:rPr lang="en-US" altLang="zh-CN" sz="1400" dirty="0"/>
              <a:t>3</a:t>
            </a:r>
            <a:r>
              <a:rPr lang="zh-CN" altLang="en-US" sz="1400" dirty="0"/>
              <a:t>，</a:t>
            </a:r>
            <a:r>
              <a:rPr lang="en-US" altLang="zh-CN" sz="1400" dirty="0"/>
              <a:t>4</a:t>
            </a:r>
            <a:r>
              <a:rPr lang="zh-CN" altLang="en-US" sz="1400" dirty="0"/>
              <a:t>步</a:t>
            </a:r>
            <a:r>
              <a:rPr lang="en-US" altLang="zh-CN" sz="1400" dirty="0"/>
              <a:t>)</a:t>
            </a:r>
          </a:p>
        </p:txBody>
      </p:sp>
      <p:sp>
        <p:nvSpPr>
          <p:cNvPr id="19" name="箭头: 直角双向 18">
            <a:extLst>
              <a:ext uri="{FF2B5EF4-FFF2-40B4-BE49-F238E27FC236}">
                <a16:creationId xmlns:a16="http://schemas.microsoft.com/office/drawing/2014/main" id="{32A21E35-8D20-4DB9-85D9-F9481D80B5DB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161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dirty="0"/>
          </a:p>
        </p:txBody>
      </p:sp>
      <p:sp>
        <p:nvSpPr>
          <p:cNvPr id="56323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4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5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6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7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8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9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0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1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2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3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4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5" name="Rectangle 15"/>
          <p:cNvSpPr>
            <a:spLocks noChangeArrowheads="1"/>
          </p:cNvSpPr>
          <p:nvPr/>
        </p:nvSpPr>
        <p:spPr bwMode="auto">
          <a:xfrm>
            <a:off x="36576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6" name="Rectangle 16"/>
          <p:cNvSpPr>
            <a:spLocks noChangeArrowheads="1"/>
          </p:cNvSpPr>
          <p:nvPr/>
        </p:nvSpPr>
        <p:spPr bwMode="auto">
          <a:xfrm>
            <a:off x="5943600" y="3048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7" name="Rectangle 17"/>
          <p:cNvSpPr>
            <a:spLocks noChangeArrowheads="1"/>
          </p:cNvSpPr>
          <p:nvPr/>
        </p:nvSpPr>
        <p:spPr bwMode="auto">
          <a:xfrm>
            <a:off x="8382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1872128" y="1057871"/>
            <a:ext cx="5595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步：</a:t>
            </a:r>
            <a:r>
              <a:rPr lang="en-US" altLang="zh-CN" dirty="0"/>
              <a:t>3-6</a:t>
            </a:r>
            <a:r>
              <a:rPr lang="zh-CN" altLang="en-US" dirty="0"/>
              <a:t>步，直到每个点所属的类型不在变化为止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(</a:t>
            </a:r>
            <a:r>
              <a:rPr lang="zh-CN" altLang="en-US" sz="1400" dirty="0"/>
              <a:t>第</a:t>
            </a:r>
            <a:r>
              <a:rPr lang="en-US" altLang="zh-CN" sz="1400" dirty="0"/>
              <a:t>6</a:t>
            </a:r>
            <a:r>
              <a:rPr lang="zh-CN" altLang="en-US" sz="1400" dirty="0"/>
              <a:t>步：重新计算每个类型的中心</a:t>
            </a:r>
            <a:r>
              <a:rPr lang="en-US" altLang="zh-CN" sz="1400" dirty="0"/>
              <a:t>)</a:t>
            </a:r>
          </a:p>
        </p:txBody>
      </p:sp>
      <p:sp>
        <p:nvSpPr>
          <p:cNvPr id="19" name="箭头: 直角双向 18">
            <a:extLst>
              <a:ext uri="{FF2B5EF4-FFF2-40B4-BE49-F238E27FC236}">
                <a16:creationId xmlns:a16="http://schemas.microsoft.com/office/drawing/2014/main" id="{A69CA76B-5D7A-4889-90AF-B43B18D79763}"/>
              </a:ext>
            </a:extLst>
          </p:cNvPr>
          <p:cNvSpPr/>
          <p:nvPr/>
        </p:nvSpPr>
        <p:spPr bwMode="auto">
          <a:xfrm rot="5400000">
            <a:off x="4079776" y="44624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85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sz="3200" dirty="0"/>
          </a:p>
        </p:txBody>
      </p:sp>
      <p:sp>
        <p:nvSpPr>
          <p:cNvPr id="57347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48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49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0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1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2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3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4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5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6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7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8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9" name="Rectangle 15"/>
          <p:cNvSpPr>
            <a:spLocks noChangeArrowheads="1"/>
          </p:cNvSpPr>
          <p:nvPr/>
        </p:nvSpPr>
        <p:spPr bwMode="auto">
          <a:xfrm>
            <a:off x="36576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60" name="Rectangle 16"/>
          <p:cNvSpPr>
            <a:spLocks noChangeArrowheads="1"/>
          </p:cNvSpPr>
          <p:nvPr/>
        </p:nvSpPr>
        <p:spPr bwMode="auto">
          <a:xfrm>
            <a:off x="5943600" y="3048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8382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2495600" y="1077097"/>
            <a:ext cx="55954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步：</a:t>
            </a:r>
            <a:r>
              <a:rPr lang="en-US" altLang="zh-CN" dirty="0"/>
              <a:t>3-6</a:t>
            </a:r>
            <a:r>
              <a:rPr lang="zh-CN" altLang="en-US" dirty="0"/>
              <a:t>步，直到每个点所属的类型不在变化为止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(</a:t>
            </a:r>
            <a:r>
              <a:rPr lang="zh-CN" altLang="en-US" sz="1400" dirty="0"/>
              <a:t>第</a:t>
            </a:r>
            <a:r>
              <a:rPr lang="en-US" altLang="zh-CN" sz="1400" dirty="0"/>
              <a:t>3</a:t>
            </a:r>
            <a:r>
              <a:rPr lang="zh-CN" altLang="en-US" sz="1400" dirty="0"/>
              <a:t>步：计算每个点到三个中心的距离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4</a:t>
            </a:r>
            <a:r>
              <a:rPr lang="zh-CN" altLang="en-US" sz="1400" dirty="0"/>
              <a:t>步：把第一个点分配个距离最近的类型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5</a:t>
            </a:r>
            <a:r>
              <a:rPr lang="zh-CN" altLang="en-US" sz="1400" dirty="0"/>
              <a:t>步：对剩下的点做</a:t>
            </a:r>
            <a:r>
              <a:rPr lang="en-US" altLang="zh-CN" sz="1400" dirty="0"/>
              <a:t>3</a:t>
            </a:r>
            <a:r>
              <a:rPr lang="zh-CN" altLang="en-US" sz="1400" dirty="0"/>
              <a:t>，</a:t>
            </a:r>
            <a:r>
              <a:rPr lang="en-US" altLang="zh-CN" sz="1400" dirty="0"/>
              <a:t>4</a:t>
            </a:r>
            <a:r>
              <a:rPr lang="zh-CN" altLang="en-US" sz="1400" dirty="0"/>
              <a:t>步</a:t>
            </a:r>
            <a:r>
              <a:rPr lang="en-US" altLang="zh-CN" sz="1400" dirty="0"/>
              <a:t>)</a:t>
            </a:r>
          </a:p>
        </p:txBody>
      </p:sp>
      <p:sp>
        <p:nvSpPr>
          <p:cNvPr id="19" name="箭头: 直角双向 18">
            <a:extLst>
              <a:ext uri="{FF2B5EF4-FFF2-40B4-BE49-F238E27FC236}">
                <a16:creationId xmlns:a16="http://schemas.microsoft.com/office/drawing/2014/main" id="{FEB30830-21CC-4D1C-96A5-F93EA75A6CE8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761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dirty="0"/>
          </a:p>
        </p:txBody>
      </p:sp>
      <p:sp>
        <p:nvSpPr>
          <p:cNvPr id="59395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6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7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8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9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0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1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2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3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4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5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6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7" name="Rectangle 15"/>
          <p:cNvSpPr>
            <a:spLocks noChangeArrowheads="1"/>
          </p:cNvSpPr>
          <p:nvPr/>
        </p:nvSpPr>
        <p:spPr bwMode="auto">
          <a:xfrm>
            <a:off x="3276600" y="47244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8" name="Rectangle 16"/>
          <p:cNvSpPr>
            <a:spLocks noChangeArrowheads="1"/>
          </p:cNvSpPr>
          <p:nvPr/>
        </p:nvSpPr>
        <p:spPr bwMode="auto">
          <a:xfrm>
            <a:off x="5486400" y="3200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9" name="Rectangle 17"/>
          <p:cNvSpPr>
            <a:spLocks noChangeArrowheads="1"/>
          </p:cNvSpPr>
          <p:nvPr/>
        </p:nvSpPr>
        <p:spPr bwMode="auto">
          <a:xfrm>
            <a:off x="8382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1872128" y="1057871"/>
            <a:ext cx="5595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步：</a:t>
            </a:r>
            <a:r>
              <a:rPr lang="en-US" altLang="zh-CN" dirty="0"/>
              <a:t>3-6</a:t>
            </a:r>
            <a:r>
              <a:rPr lang="zh-CN" altLang="en-US" dirty="0"/>
              <a:t>步，直到每个点所属的类型不在变化为止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(</a:t>
            </a:r>
            <a:r>
              <a:rPr lang="zh-CN" altLang="en-US" sz="1400" dirty="0"/>
              <a:t>第</a:t>
            </a:r>
            <a:r>
              <a:rPr lang="en-US" altLang="zh-CN" sz="1400" dirty="0"/>
              <a:t>6</a:t>
            </a:r>
            <a:r>
              <a:rPr lang="zh-CN" altLang="en-US" sz="1400" dirty="0"/>
              <a:t>步：重新计算每个类型的中心</a:t>
            </a:r>
            <a:r>
              <a:rPr lang="en-US" altLang="zh-CN" sz="1400" dirty="0"/>
              <a:t>)</a:t>
            </a:r>
          </a:p>
        </p:txBody>
      </p:sp>
      <p:sp>
        <p:nvSpPr>
          <p:cNvPr id="19" name="箭头: 直角双向 18">
            <a:extLst>
              <a:ext uri="{FF2B5EF4-FFF2-40B4-BE49-F238E27FC236}">
                <a16:creationId xmlns:a16="http://schemas.microsoft.com/office/drawing/2014/main" id="{EEF1C18A-D822-49DF-BFAD-6E9AD4DA1DF2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923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Supervised learning</a:t>
            </a:r>
            <a:endParaRPr lang="zh-CN" altLang="en-US" dirty="0"/>
          </a:p>
        </p:txBody>
      </p:sp>
      <p:grpSp>
        <p:nvGrpSpPr>
          <p:cNvPr id="4" name="Group 26"/>
          <p:cNvGrpSpPr/>
          <p:nvPr/>
        </p:nvGrpSpPr>
        <p:grpSpPr>
          <a:xfrm>
            <a:off x="344593" y="2654064"/>
            <a:ext cx="3730390" cy="2480328"/>
            <a:chOff x="2806700" y="3717590"/>
            <a:chExt cx="2539492" cy="1732379"/>
          </a:xfrm>
        </p:grpSpPr>
        <p:pic>
          <p:nvPicPr>
            <p:cNvPr id="5" name="Picture 22" descr="m2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700" y="3998831"/>
              <a:ext cx="2539492" cy="1451138"/>
            </a:xfrm>
            <a:prstGeom prst="rect">
              <a:avLst/>
            </a:prstGeom>
          </p:spPr>
        </p:pic>
        <p:sp>
          <p:nvSpPr>
            <p:cNvPr id="6" name="TextBox 23"/>
            <p:cNvSpPr txBox="1"/>
            <p:nvPr/>
          </p:nvSpPr>
          <p:spPr>
            <a:xfrm>
              <a:off x="3598348" y="3717590"/>
              <a:ext cx="136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pic>
        <p:nvPicPr>
          <p:cNvPr id="7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73" y="1834173"/>
            <a:ext cx="7404157" cy="405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511118" y="2061281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classification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788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dirty="0"/>
          </a:p>
        </p:txBody>
      </p:sp>
      <p:sp>
        <p:nvSpPr>
          <p:cNvPr id="59395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6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7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8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9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0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1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2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3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4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5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6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7" name="Rectangle 15"/>
          <p:cNvSpPr>
            <a:spLocks noChangeArrowheads="1"/>
          </p:cNvSpPr>
          <p:nvPr/>
        </p:nvSpPr>
        <p:spPr bwMode="auto">
          <a:xfrm>
            <a:off x="3276600" y="47244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8" name="Rectangle 16"/>
          <p:cNvSpPr>
            <a:spLocks noChangeArrowheads="1"/>
          </p:cNvSpPr>
          <p:nvPr/>
        </p:nvSpPr>
        <p:spPr bwMode="auto">
          <a:xfrm>
            <a:off x="5486400" y="3200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9" name="Rectangle 17"/>
          <p:cNvSpPr>
            <a:spLocks noChangeArrowheads="1"/>
          </p:cNvSpPr>
          <p:nvPr/>
        </p:nvSpPr>
        <p:spPr bwMode="auto">
          <a:xfrm>
            <a:off x="8382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箭头: 直角双向 17">
            <a:extLst>
              <a:ext uri="{FF2B5EF4-FFF2-40B4-BE49-F238E27FC236}">
                <a16:creationId xmlns:a16="http://schemas.microsoft.com/office/drawing/2014/main" id="{9548D8BF-E1E7-4170-BA36-828F685B2A6D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056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dirty="0"/>
          </a:p>
        </p:txBody>
      </p:sp>
      <p:sp>
        <p:nvSpPr>
          <p:cNvPr id="59395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6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7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8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9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0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1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2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3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4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5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6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7" name="Rectangle 15"/>
          <p:cNvSpPr>
            <a:spLocks noChangeArrowheads="1"/>
          </p:cNvSpPr>
          <p:nvPr/>
        </p:nvSpPr>
        <p:spPr bwMode="auto">
          <a:xfrm>
            <a:off x="3276600" y="47244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8" name="Rectangle 16"/>
          <p:cNvSpPr>
            <a:spLocks noChangeArrowheads="1"/>
          </p:cNvSpPr>
          <p:nvPr/>
        </p:nvSpPr>
        <p:spPr bwMode="auto">
          <a:xfrm>
            <a:off x="5486400" y="3200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9" name="Rectangle 17"/>
          <p:cNvSpPr>
            <a:spLocks noChangeArrowheads="1"/>
          </p:cNvSpPr>
          <p:nvPr/>
        </p:nvSpPr>
        <p:spPr bwMode="auto">
          <a:xfrm>
            <a:off x="8382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1872128" y="1057871"/>
            <a:ext cx="559547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每个点所属的类没有变化</a:t>
            </a:r>
            <a:r>
              <a:rPr lang="en-US" altLang="zh-CN" dirty="0"/>
              <a:t>, </a:t>
            </a:r>
            <a:r>
              <a:rPr lang="zh-CN" altLang="en-US" dirty="0"/>
              <a:t>完成</a:t>
            </a:r>
            <a:r>
              <a:rPr lang="en-US" altLang="zh-CN" dirty="0"/>
              <a:t>!</a:t>
            </a:r>
            <a:endParaRPr lang="en-US" altLang="zh-CN" sz="1400" dirty="0"/>
          </a:p>
        </p:txBody>
      </p:sp>
      <p:sp>
        <p:nvSpPr>
          <p:cNvPr id="19" name="箭头: 直角双向 18">
            <a:extLst>
              <a:ext uri="{FF2B5EF4-FFF2-40B4-BE49-F238E27FC236}">
                <a16:creationId xmlns:a16="http://schemas.microsoft.com/office/drawing/2014/main" id="{DE46F5A7-811C-4E1F-A7B4-9E96A520F28C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388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039072" y="1547812"/>
            <a:ext cx="8229600" cy="5173663"/>
          </a:xfrm>
        </p:spPr>
        <p:txBody>
          <a:bodyPr/>
          <a:lstStyle/>
          <a:p>
            <a:r>
              <a:rPr lang="zh-CN" altLang="en-US" dirty="0"/>
              <a:t>问题：那怎么确定</a:t>
            </a:r>
            <a:r>
              <a:rPr lang="en-US" altLang="zh-CN" dirty="0"/>
              <a:t>K</a:t>
            </a:r>
            <a:r>
              <a:rPr lang="zh-CN" altLang="en-US" dirty="0"/>
              <a:t>呢？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62</a:t>
            </a:fld>
            <a:endParaRPr lang="en-US" altLang="zh-CN" dirty="0"/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2274382" y="2929910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椭圆 5"/>
          <p:cNvSpPr/>
          <p:nvPr/>
        </p:nvSpPr>
        <p:spPr bwMode="auto">
          <a:xfrm>
            <a:off x="2427504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2766325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3325949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3685989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5029711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5303807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693552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6067728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7875605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8269626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8539446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9068377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内容占位符 1"/>
          <p:cNvSpPr txBox="1">
            <a:spLocks/>
          </p:cNvSpPr>
          <p:nvPr/>
        </p:nvSpPr>
        <p:spPr bwMode="auto">
          <a:xfrm>
            <a:off x="1871743" y="3633793"/>
            <a:ext cx="8229600" cy="64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方法一：你希望分成几类就让</a:t>
            </a:r>
            <a:r>
              <a:rPr lang="en-US" altLang="zh-CN" dirty="0"/>
              <a:t>K=</a:t>
            </a:r>
            <a:r>
              <a:rPr lang="zh-CN" altLang="en-US" dirty="0"/>
              <a:t>几。</a:t>
            </a:r>
          </a:p>
        </p:txBody>
      </p:sp>
      <p:sp>
        <p:nvSpPr>
          <p:cNvPr id="19" name="内容占位符 1"/>
          <p:cNvSpPr txBox="1">
            <a:spLocks/>
          </p:cNvSpPr>
          <p:nvPr/>
        </p:nvSpPr>
        <p:spPr bwMode="auto">
          <a:xfrm>
            <a:off x="1946409" y="4325683"/>
            <a:ext cx="8229600" cy="64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大人，小孩，</a:t>
            </a:r>
            <a:endParaRPr lang="en-US" altLang="zh-CN" dirty="0"/>
          </a:p>
          <a:p>
            <a:pPr lvl="1"/>
            <a:r>
              <a:rPr lang="zh-CN" altLang="en-US" dirty="0"/>
              <a:t>男生，女生</a:t>
            </a:r>
            <a:endParaRPr lang="en-US" altLang="zh-CN" dirty="0"/>
          </a:p>
          <a:p>
            <a:pPr lvl="1"/>
            <a:r>
              <a:rPr lang="zh-CN" altLang="en-US" dirty="0"/>
              <a:t>好，中，差</a:t>
            </a:r>
          </a:p>
        </p:txBody>
      </p:sp>
    </p:spTree>
    <p:extLst>
      <p:ext uri="{BB962C8B-B14F-4D97-AF65-F5344CB8AC3E}">
        <p14:creationId xmlns:p14="http://schemas.microsoft.com/office/powerpoint/2010/main" val="318342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05336"/>
            <a:ext cx="8229600" cy="618492"/>
          </a:xfrm>
        </p:spPr>
        <p:txBody>
          <a:bodyPr/>
          <a:lstStyle/>
          <a:p>
            <a:r>
              <a:rPr lang="en-US" altLang="zh-CN" dirty="0"/>
              <a:t>Elbow Method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63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1974768" y="3939576"/>
                <a:ext cx="3375129" cy="7887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𝐶𝑙𝑢𝑠𝑡𝑒𝑟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𝐴𝐿𝑙𝑃𝑜𝑖𝑛𝑡𝑠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768" y="3939576"/>
                <a:ext cx="3375129" cy="7887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图片 71"/>
          <p:cNvPicPr>
            <a:picLocks noChangeAspect="1"/>
          </p:cNvPicPr>
          <p:nvPr/>
        </p:nvPicPr>
        <p:blipFill rotWithShape="1">
          <a:blip r:embed="rId3"/>
          <a:srcRect r="53737"/>
          <a:stretch/>
        </p:blipFill>
        <p:spPr>
          <a:xfrm>
            <a:off x="6594197" y="3444184"/>
            <a:ext cx="3502507" cy="2996812"/>
          </a:xfrm>
          <a:prstGeom prst="rect">
            <a:avLst/>
          </a:prstGeom>
        </p:spPr>
      </p:pic>
      <p:cxnSp>
        <p:nvCxnSpPr>
          <p:cNvPr id="74" name="直接箭头连接符 73"/>
          <p:cNvCxnSpPr/>
          <p:nvPr/>
        </p:nvCxnSpPr>
        <p:spPr bwMode="auto">
          <a:xfrm flipH="1">
            <a:off x="7928512" y="4668320"/>
            <a:ext cx="699819" cy="10081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9" name="组合 98"/>
          <p:cNvGrpSpPr/>
          <p:nvPr/>
        </p:nvGrpSpPr>
        <p:grpSpPr>
          <a:xfrm>
            <a:off x="870248" y="2199232"/>
            <a:ext cx="8368334" cy="618492"/>
            <a:chOff x="238216" y="1556792"/>
            <a:chExt cx="8368334" cy="618492"/>
          </a:xfrm>
        </p:grpSpPr>
        <p:cxnSp>
          <p:nvCxnSpPr>
            <p:cNvPr id="5" name="直接箭头连接符 4"/>
            <p:cNvCxnSpPr/>
            <p:nvPr/>
          </p:nvCxnSpPr>
          <p:spPr bwMode="auto">
            <a:xfrm>
              <a:off x="1045710" y="1866038"/>
              <a:ext cx="756084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" name="椭圆 5"/>
            <p:cNvSpPr/>
            <p:nvPr/>
          </p:nvSpPr>
          <p:spPr bwMode="auto">
            <a:xfrm>
              <a:off x="1198832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1537653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2097277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2457317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3524700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3798796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4188541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4562717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6646933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7040954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7310774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839705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内容占位符 1"/>
            <p:cNvSpPr txBox="1">
              <a:spLocks/>
            </p:cNvSpPr>
            <p:nvPr/>
          </p:nvSpPr>
          <p:spPr bwMode="auto">
            <a:xfrm>
              <a:off x="238216" y="1556792"/>
              <a:ext cx="1164527" cy="618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just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Font typeface="Wingdings" panose="05000000000000000000" pitchFamily="2" charset="2"/>
                <a:buChar char="l"/>
                <a:defRPr sz="2800" b="1" kern="1200" baseline="0">
                  <a:solidFill>
                    <a:schemeClr val="tx1"/>
                  </a:solidFill>
                  <a:effectLst/>
                  <a:latin typeface="Century Gothic" panose="020B0502020202020204" pitchFamily="34" charset="0"/>
                  <a:ea typeface="微软雅黑 Light" panose="020B0502040204020203" pitchFamily="34" charset="-122"/>
                  <a:cs typeface="+mn-cs"/>
                </a:defRPr>
              </a:lvl1pPr>
              <a:lvl2pPr marL="742950" indent="-285750" algn="just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Font typeface="Wingdings" panose="05000000000000000000" pitchFamily="2" charset="2"/>
                <a:buChar char="Ø"/>
                <a:defRPr sz="2400" b="0" kern="1200" baseline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1143000" indent="-228600" algn="just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000" kern="1200" baseline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600200" indent="-228600" algn="just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000" kern="1200" baseline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2057400" indent="-228600" algn="just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000" kern="1200" baseline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dirty="0"/>
                <a:t>K=1</a:t>
              </a:r>
              <a:endParaRPr lang="zh-CN" altLang="en-US" dirty="0"/>
            </a:p>
          </p:txBody>
        </p:sp>
        <p:cxnSp>
          <p:nvCxnSpPr>
            <p:cNvPr id="76" name="直接连接符 75"/>
            <p:cNvCxnSpPr/>
            <p:nvPr/>
          </p:nvCxnSpPr>
          <p:spPr bwMode="auto">
            <a:xfrm>
              <a:off x="4110285" y="1556792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0" name="组合 99"/>
          <p:cNvGrpSpPr/>
          <p:nvPr/>
        </p:nvGrpSpPr>
        <p:grpSpPr>
          <a:xfrm>
            <a:off x="870248" y="2196733"/>
            <a:ext cx="8368334" cy="623490"/>
            <a:chOff x="-659467" y="2574197"/>
            <a:chExt cx="8368334" cy="623490"/>
          </a:xfrm>
        </p:grpSpPr>
        <p:grpSp>
          <p:nvGrpSpPr>
            <p:cNvPr id="68" name="组合 67"/>
            <p:cNvGrpSpPr/>
            <p:nvPr/>
          </p:nvGrpSpPr>
          <p:grpSpPr>
            <a:xfrm>
              <a:off x="-659467" y="2579195"/>
              <a:ext cx="8368334" cy="618492"/>
              <a:chOff x="251520" y="2116381"/>
              <a:chExt cx="8368334" cy="618492"/>
            </a:xfrm>
          </p:grpSpPr>
          <p:cxnSp>
            <p:nvCxnSpPr>
              <p:cNvPr id="20" name="直接箭头连接符 19"/>
              <p:cNvCxnSpPr/>
              <p:nvPr/>
            </p:nvCxnSpPr>
            <p:spPr bwMode="auto">
              <a:xfrm>
                <a:off x="1059014" y="2425627"/>
                <a:ext cx="756084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1" name="椭圆 20"/>
              <p:cNvSpPr/>
              <p:nvPr/>
            </p:nvSpPr>
            <p:spPr bwMode="auto">
              <a:xfrm>
                <a:off x="1212136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 bwMode="auto">
              <a:xfrm>
                <a:off x="1550957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 bwMode="auto">
              <a:xfrm>
                <a:off x="2110581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 bwMode="auto">
              <a:xfrm>
                <a:off x="2470621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 bwMode="auto">
              <a:xfrm>
                <a:off x="3538004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 bwMode="auto">
              <a:xfrm>
                <a:off x="3812100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 bwMode="auto">
              <a:xfrm>
                <a:off x="4201845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 bwMode="auto">
              <a:xfrm>
                <a:off x="4576021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 bwMode="auto">
              <a:xfrm>
                <a:off x="6660237" y="2281611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 bwMode="auto">
              <a:xfrm>
                <a:off x="7054258" y="2281611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 bwMode="auto">
              <a:xfrm>
                <a:off x="7324078" y="2281611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 bwMode="auto">
              <a:xfrm>
                <a:off x="7853009" y="2281611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内容占位符 1"/>
              <p:cNvSpPr txBox="1">
                <a:spLocks/>
              </p:cNvSpPr>
              <p:nvPr/>
            </p:nvSpPr>
            <p:spPr bwMode="auto">
              <a:xfrm>
                <a:off x="251520" y="2116381"/>
                <a:ext cx="1164527" cy="6184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l"/>
                  <a:defRPr sz="2800" b="1" kern="1200" baseline="0">
                    <a:solidFill>
                      <a:schemeClr val="tx1"/>
                    </a:solidFill>
                    <a:effectLst/>
                    <a:latin typeface="Century Gothic" panose="020B0502020202020204" pitchFamily="34" charset="0"/>
                    <a:ea typeface="微软雅黑 Light" panose="020B0502040204020203" pitchFamily="34" charset="-122"/>
                    <a:cs typeface="+mn-cs"/>
                  </a:defRPr>
                </a:lvl1pPr>
                <a:lvl2pPr marL="742950" indent="-28575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Ø"/>
                  <a:defRPr sz="2400" b="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2pPr>
                <a:lvl3pPr marL="11430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3pPr>
                <a:lvl4pPr marL="16002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4pPr>
                <a:lvl5pPr marL="20574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dirty="0"/>
                  <a:t>K=2</a:t>
                </a:r>
                <a:endParaRPr lang="zh-CN" altLang="en-US" dirty="0"/>
              </a:p>
            </p:txBody>
          </p:sp>
        </p:grpSp>
        <p:cxnSp>
          <p:nvCxnSpPr>
            <p:cNvPr id="78" name="直接连接符 77"/>
            <p:cNvCxnSpPr/>
            <p:nvPr/>
          </p:nvCxnSpPr>
          <p:spPr bwMode="auto">
            <a:xfrm>
              <a:off x="2255923" y="2574197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直接连接符 78"/>
            <p:cNvCxnSpPr/>
            <p:nvPr/>
          </p:nvCxnSpPr>
          <p:spPr bwMode="auto">
            <a:xfrm>
              <a:off x="6431999" y="2574197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64B1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7" name="组合 96"/>
          <p:cNvGrpSpPr/>
          <p:nvPr/>
        </p:nvGrpSpPr>
        <p:grpSpPr>
          <a:xfrm>
            <a:off x="870248" y="2160425"/>
            <a:ext cx="8368334" cy="696106"/>
            <a:chOff x="279884" y="-1293947"/>
            <a:chExt cx="8368334" cy="696106"/>
          </a:xfrm>
        </p:grpSpPr>
        <p:grpSp>
          <p:nvGrpSpPr>
            <p:cNvPr id="69" name="组合 68"/>
            <p:cNvGrpSpPr/>
            <p:nvPr/>
          </p:nvGrpSpPr>
          <p:grpSpPr>
            <a:xfrm>
              <a:off x="279884" y="-1216333"/>
              <a:ext cx="8368334" cy="618492"/>
              <a:chOff x="238612" y="2809703"/>
              <a:chExt cx="8368334" cy="618492"/>
            </a:xfrm>
          </p:grpSpPr>
          <p:cxnSp>
            <p:nvCxnSpPr>
              <p:cNvPr id="34" name="直接箭头连接符 33"/>
              <p:cNvCxnSpPr/>
              <p:nvPr/>
            </p:nvCxnSpPr>
            <p:spPr bwMode="auto">
              <a:xfrm>
                <a:off x="1046106" y="3076520"/>
                <a:ext cx="756084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椭圆 34"/>
              <p:cNvSpPr/>
              <p:nvPr/>
            </p:nvSpPr>
            <p:spPr bwMode="auto">
              <a:xfrm>
                <a:off x="1199228" y="2932504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 bwMode="auto">
              <a:xfrm>
                <a:off x="1538049" y="2932504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 bwMode="auto">
              <a:xfrm>
                <a:off x="2097673" y="2932504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 bwMode="auto">
              <a:xfrm>
                <a:off x="2457713" y="2932504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 bwMode="auto">
              <a:xfrm>
                <a:off x="3525096" y="2932504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 bwMode="auto">
              <a:xfrm>
                <a:off x="3799192" y="2932504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 bwMode="auto">
              <a:xfrm>
                <a:off x="4188937" y="2932504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 bwMode="auto">
              <a:xfrm>
                <a:off x="4563113" y="2932504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 bwMode="auto">
              <a:xfrm>
                <a:off x="6647329" y="2932504"/>
                <a:ext cx="269820" cy="288032"/>
              </a:xfrm>
              <a:prstGeom prst="ellipse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 bwMode="auto">
              <a:xfrm>
                <a:off x="7041350" y="2932504"/>
                <a:ext cx="269820" cy="288032"/>
              </a:xfrm>
              <a:prstGeom prst="ellipse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 bwMode="auto">
              <a:xfrm>
                <a:off x="7311170" y="2932504"/>
                <a:ext cx="269820" cy="288032"/>
              </a:xfrm>
              <a:prstGeom prst="ellipse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 bwMode="auto">
              <a:xfrm>
                <a:off x="7840101" y="2932504"/>
                <a:ext cx="269820" cy="288032"/>
              </a:xfrm>
              <a:prstGeom prst="ellipse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内容占位符 1"/>
              <p:cNvSpPr txBox="1">
                <a:spLocks/>
              </p:cNvSpPr>
              <p:nvPr/>
            </p:nvSpPr>
            <p:spPr bwMode="auto">
              <a:xfrm>
                <a:off x="238612" y="2809703"/>
                <a:ext cx="1164527" cy="6184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l"/>
                  <a:defRPr sz="2800" b="1" kern="1200" baseline="0">
                    <a:solidFill>
                      <a:schemeClr val="tx1"/>
                    </a:solidFill>
                    <a:effectLst/>
                    <a:latin typeface="Century Gothic" panose="020B0502020202020204" pitchFamily="34" charset="0"/>
                    <a:ea typeface="微软雅黑 Light" panose="020B0502040204020203" pitchFamily="34" charset="-122"/>
                    <a:cs typeface="+mn-cs"/>
                  </a:defRPr>
                </a:lvl1pPr>
                <a:lvl2pPr marL="742950" indent="-28575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Ø"/>
                  <a:defRPr sz="2400" b="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2pPr>
                <a:lvl3pPr marL="11430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3pPr>
                <a:lvl4pPr marL="16002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4pPr>
                <a:lvl5pPr marL="20574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dirty="0"/>
                  <a:t>K=3</a:t>
                </a:r>
                <a:endParaRPr lang="zh-CN" altLang="en-US" dirty="0"/>
              </a:p>
            </p:txBody>
          </p:sp>
        </p:grpSp>
        <p:cxnSp>
          <p:nvCxnSpPr>
            <p:cNvPr id="80" name="直接连接符 79"/>
            <p:cNvCxnSpPr/>
            <p:nvPr/>
          </p:nvCxnSpPr>
          <p:spPr bwMode="auto">
            <a:xfrm>
              <a:off x="4162690" y="-1282517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64B1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直接连接符 80"/>
            <p:cNvCxnSpPr/>
            <p:nvPr/>
          </p:nvCxnSpPr>
          <p:spPr bwMode="auto">
            <a:xfrm>
              <a:off x="2006034" y="-1290297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直接连接符 81"/>
            <p:cNvCxnSpPr/>
            <p:nvPr/>
          </p:nvCxnSpPr>
          <p:spPr bwMode="auto">
            <a:xfrm>
              <a:off x="7436694" y="-1293947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8" name="组合 97"/>
          <p:cNvGrpSpPr/>
          <p:nvPr/>
        </p:nvGrpSpPr>
        <p:grpSpPr>
          <a:xfrm>
            <a:off x="870248" y="2169856"/>
            <a:ext cx="8368334" cy="677247"/>
            <a:chOff x="393481" y="-758183"/>
            <a:chExt cx="8368334" cy="677247"/>
          </a:xfrm>
        </p:grpSpPr>
        <p:grpSp>
          <p:nvGrpSpPr>
            <p:cNvPr id="70" name="组合 69"/>
            <p:cNvGrpSpPr/>
            <p:nvPr/>
          </p:nvGrpSpPr>
          <p:grpSpPr>
            <a:xfrm>
              <a:off x="393481" y="-699428"/>
              <a:ext cx="8368334" cy="618492"/>
              <a:chOff x="238612" y="3326471"/>
              <a:chExt cx="8368334" cy="618492"/>
            </a:xfrm>
          </p:grpSpPr>
          <p:cxnSp>
            <p:nvCxnSpPr>
              <p:cNvPr id="49" name="直接箭头连接符 48"/>
              <p:cNvCxnSpPr/>
              <p:nvPr/>
            </p:nvCxnSpPr>
            <p:spPr bwMode="auto">
              <a:xfrm>
                <a:off x="1046106" y="3593288"/>
                <a:ext cx="756084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0" name="椭圆 49"/>
              <p:cNvSpPr/>
              <p:nvPr/>
            </p:nvSpPr>
            <p:spPr bwMode="auto">
              <a:xfrm>
                <a:off x="1199228" y="3449272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 bwMode="auto">
              <a:xfrm>
                <a:off x="1538049" y="3449272"/>
                <a:ext cx="269820" cy="288032"/>
              </a:xfrm>
              <a:prstGeom prst="ellipse">
                <a:avLst/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 bwMode="auto">
              <a:xfrm>
                <a:off x="2097673" y="3449272"/>
                <a:ext cx="269820" cy="288032"/>
              </a:xfrm>
              <a:prstGeom prst="ellipse">
                <a:avLst/>
              </a:prstGeom>
              <a:solidFill>
                <a:srgbClr val="CC33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 bwMode="auto">
              <a:xfrm>
                <a:off x="2457713" y="3449272"/>
                <a:ext cx="269820" cy="288032"/>
              </a:xfrm>
              <a:prstGeom prst="ellipse">
                <a:avLst/>
              </a:prstGeom>
              <a:solidFill>
                <a:srgbClr val="FF00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 bwMode="auto">
              <a:xfrm>
                <a:off x="3525096" y="3449272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 bwMode="auto">
              <a:xfrm>
                <a:off x="3799192" y="3449272"/>
                <a:ext cx="269820" cy="28803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 bwMode="auto">
              <a:xfrm>
                <a:off x="4188937" y="3449272"/>
                <a:ext cx="269820" cy="28803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 bwMode="auto">
              <a:xfrm>
                <a:off x="4563113" y="3449272"/>
                <a:ext cx="269820" cy="288032"/>
              </a:xfrm>
              <a:prstGeom prst="ellipse">
                <a:avLst/>
              </a:prstGeom>
              <a:solidFill>
                <a:schemeClr val="accent1">
                  <a:lumMod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 bwMode="auto">
              <a:xfrm>
                <a:off x="6647329" y="3449272"/>
                <a:ext cx="269820" cy="288032"/>
              </a:xfrm>
              <a:prstGeom prst="ellipse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 bwMode="auto">
              <a:xfrm>
                <a:off x="7041350" y="3449272"/>
                <a:ext cx="269820" cy="288032"/>
              </a:xfrm>
              <a:prstGeom prst="ellipse">
                <a:avLst/>
              </a:prstGeom>
              <a:solidFill>
                <a:schemeClr val="accent5">
                  <a:lumMod val="2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 bwMode="auto">
              <a:xfrm>
                <a:off x="7311170" y="3449272"/>
                <a:ext cx="269820" cy="288032"/>
              </a:xfrm>
              <a:prstGeom prst="ellipse">
                <a:avLst/>
              </a:prstGeom>
              <a:solidFill>
                <a:srgbClr val="00B4D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 bwMode="auto">
              <a:xfrm>
                <a:off x="7840101" y="3449272"/>
                <a:ext cx="269820" cy="288032"/>
              </a:xfrm>
              <a:prstGeom prst="ellipse">
                <a:avLst/>
              </a:prstGeom>
              <a:solidFill>
                <a:srgbClr val="8BDA7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内容占位符 1"/>
              <p:cNvSpPr txBox="1">
                <a:spLocks/>
              </p:cNvSpPr>
              <p:nvPr/>
            </p:nvSpPr>
            <p:spPr bwMode="auto">
              <a:xfrm>
                <a:off x="238612" y="3326471"/>
                <a:ext cx="1164527" cy="6184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l"/>
                  <a:defRPr sz="2800" b="1" kern="1200" baseline="0">
                    <a:solidFill>
                      <a:schemeClr val="tx1"/>
                    </a:solidFill>
                    <a:effectLst/>
                    <a:latin typeface="Century Gothic" panose="020B0502020202020204" pitchFamily="34" charset="0"/>
                    <a:ea typeface="微软雅黑 Light" panose="020B0502040204020203" pitchFamily="34" charset="-122"/>
                    <a:cs typeface="+mn-cs"/>
                  </a:defRPr>
                </a:lvl1pPr>
                <a:lvl2pPr marL="742950" indent="-28575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Ø"/>
                  <a:defRPr sz="2400" b="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2pPr>
                <a:lvl3pPr marL="11430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3pPr>
                <a:lvl4pPr marL="16002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4pPr>
                <a:lvl5pPr marL="20574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dirty="0"/>
                  <a:t>K=n</a:t>
                </a:r>
                <a:endParaRPr lang="zh-CN" altLang="en-US" dirty="0"/>
              </a:p>
            </p:txBody>
          </p:sp>
        </p:grpSp>
        <p:cxnSp>
          <p:nvCxnSpPr>
            <p:cNvPr id="83" name="直接连接符 82"/>
            <p:cNvCxnSpPr/>
            <p:nvPr/>
          </p:nvCxnSpPr>
          <p:spPr bwMode="auto">
            <a:xfrm>
              <a:off x="6922580" y="-741857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直接连接符 83"/>
            <p:cNvCxnSpPr/>
            <p:nvPr/>
          </p:nvCxnSpPr>
          <p:spPr bwMode="auto">
            <a:xfrm>
              <a:off x="7313801" y="-741857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224B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直接连接符 84"/>
            <p:cNvCxnSpPr/>
            <p:nvPr/>
          </p:nvCxnSpPr>
          <p:spPr bwMode="auto">
            <a:xfrm>
              <a:off x="7589493" y="-758183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B4D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直接连接符 85"/>
            <p:cNvCxnSpPr/>
            <p:nvPr/>
          </p:nvCxnSpPr>
          <p:spPr bwMode="auto">
            <a:xfrm>
              <a:off x="8128932" y="-739133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8BDA7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直接连接符 86"/>
            <p:cNvCxnSpPr/>
            <p:nvPr/>
          </p:nvCxnSpPr>
          <p:spPr bwMode="auto">
            <a:xfrm>
              <a:off x="4852892" y="-758183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C1C1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直接连接符 87"/>
            <p:cNvCxnSpPr/>
            <p:nvPr/>
          </p:nvCxnSpPr>
          <p:spPr bwMode="auto">
            <a:xfrm>
              <a:off x="4491936" y="-749963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2BF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直接连接符 88"/>
            <p:cNvCxnSpPr/>
            <p:nvPr/>
          </p:nvCxnSpPr>
          <p:spPr bwMode="auto">
            <a:xfrm>
              <a:off x="4110987" y="-740898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3C8C9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直接连接符 91"/>
            <p:cNvCxnSpPr/>
            <p:nvPr/>
          </p:nvCxnSpPr>
          <p:spPr bwMode="auto">
            <a:xfrm>
              <a:off x="3798989" y="-749963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64B1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直接连接符 92"/>
            <p:cNvCxnSpPr/>
            <p:nvPr/>
          </p:nvCxnSpPr>
          <p:spPr bwMode="auto">
            <a:xfrm>
              <a:off x="1480840" y="-746629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直接连接符 93"/>
            <p:cNvCxnSpPr/>
            <p:nvPr/>
          </p:nvCxnSpPr>
          <p:spPr bwMode="auto">
            <a:xfrm>
              <a:off x="2731449" y="-749963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直接连接符 94"/>
            <p:cNvCxnSpPr/>
            <p:nvPr/>
          </p:nvCxnSpPr>
          <p:spPr bwMode="auto">
            <a:xfrm>
              <a:off x="2369120" y="-712280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直接连接符 95"/>
            <p:cNvCxnSpPr/>
            <p:nvPr/>
          </p:nvCxnSpPr>
          <p:spPr bwMode="auto">
            <a:xfrm>
              <a:off x="1845929" y="-749964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4249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#</a:t>
            </a:r>
            <a:r>
              <a:rPr lang="zh-CN" altLang="en-US" b="1" dirty="0"/>
              <a:t>数据科学入门</a:t>
            </a:r>
            <a:r>
              <a:rPr lang="en-US" altLang="zh-CN" b="1" dirty="0" smtClean="0"/>
              <a:t>2.5.9</a:t>
            </a:r>
            <a:r>
              <a:rPr lang="zh-CN" altLang="en-US" b="1" dirty="0" smtClean="0"/>
              <a:t>：人工神经网络入门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smtClean="0"/>
              <a:t>## Introduction to Data Science Part2.5.9: Demystify the artificial neural network</a:t>
            </a:r>
          </a:p>
          <a:p>
            <a:r>
              <a:rPr lang="en-US" altLang="zh-CN" b="1" dirty="0" smtClean="0"/>
              <a:t>Zheng Wei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016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Artificial neural network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65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8" y="1690688"/>
            <a:ext cx="7488832" cy="48804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06701" y="244334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56238" y="38983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细胞体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03045" y="23713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78909" y="62597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突触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447261" y="215530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103445" y="33794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轴突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951317" y="41785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突触</a:t>
            </a:r>
          </a:p>
        </p:txBody>
      </p:sp>
    </p:spTree>
    <p:extLst>
      <p:ext uri="{BB962C8B-B14F-4D97-AF65-F5344CB8AC3E}">
        <p14:creationId xmlns:p14="http://schemas.microsoft.com/office/powerpoint/2010/main" val="425092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134"/>
    </mc:Choice>
    <mc:Fallback xmlns="">
      <p:transition spd="slow" advTm="88134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2898" y="-81926"/>
            <a:ext cx="10515600" cy="1325563"/>
          </a:xfrm>
        </p:spPr>
        <p:txBody>
          <a:bodyPr/>
          <a:lstStyle/>
          <a:p>
            <a:r>
              <a:rPr lang="en-US" altLang="zh-CN" b="1" dirty="0" smtClean="0"/>
              <a:t>How it works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66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/>
              <p:nvPr/>
            </p:nvSpPr>
            <p:spPr>
              <a:xfrm>
                <a:off x="7356364" y="2058055"/>
                <a:ext cx="2183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𝑾𝑿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64" y="2058055"/>
                <a:ext cx="2183290" cy="369332"/>
              </a:xfrm>
              <a:prstGeom prst="rect">
                <a:avLst/>
              </a:prstGeom>
              <a:blipFill>
                <a:blip r:embed="rId3"/>
                <a:stretch>
                  <a:fillRect l="-1117" r="-4190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1991520" y="1010308"/>
            <a:ext cx="4248497" cy="2150156"/>
            <a:chOff x="467519" y="1010308"/>
            <a:chExt cx="4757250" cy="254334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19" y="1010308"/>
              <a:ext cx="4757250" cy="25202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3DA319A8-DF82-4792-9450-A99ACEE00115}"/>
                    </a:ext>
                  </a:extLst>
                </p:cNvPr>
                <p:cNvSpPr txBox="1"/>
                <p:nvPr/>
              </p:nvSpPr>
              <p:spPr>
                <a:xfrm>
                  <a:off x="3995936" y="2103286"/>
                  <a:ext cx="278923" cy="43686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3DA319A8-DF82-4792-9450-A99ACEE001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936" y="2103286"/>
                  <a:ext cx="278923" cy="436869"/>
                </a:xfrm>
                <a:prstGeom prst="rect">
                  <a:avLst/>
                </a:prstGeom>
                <a:blipFill>
                  <a:blip r:embed="rId5"/>
                  <a:stretch>
                    <a:fillRect l="-20000" r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/>
            <p:cNvSpPr txBox="1"/>
            <p:nvPr/>
          </p:nvSpPr>
          <p:spPr>
            <a:xfrm>
              <a:off x="3646216" y="3007562"/>
              <a:ext cx="936103" cy="5460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b</a:t>
              </a:r>
            </a:p>
            <a:p>
              <a:pPr algn="ctr"/>
              <a:r>
                <a: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Bias</a:t>
              </a:r>
            </a:p>
          </p:txBody>
        </p:sp>
      </p:grpSp>
      <p:sp>
        <p:nvSpPr>
          <p:cNvPr id="14" name="AutoShape 6" descr="https://cdn-images-1.medium.com/max/1200/1*89wTyEssizdhIIwNZ2wSng.png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内容占位符 1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770104" y="1509046"/>
            <a:ext cx="3540950" cy="400862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126527" y="525054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095802" y="522844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5194609" y="43714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/>
              <p:nvPr/>
            </p:nvSpPr>
            <p:spPr>
              <a:xfrm>
                <a:off x="6657494" y="2890429"/>
                <a:ext cx="25775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94" y="2890429"/>
                <a:ext cx="2577500" cy="369332"/>
              </a:xfrm>
              <a:prstGeom prst="rect">
                <a:avLst/>
              </a:prstGeom>
              <a:blipFill>
                <a:blip r:embed="rId7"/>
                <a:stretch>
                  <a:fillRect l="-1891" r="-3546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2702591" y="3416145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endParaRPr lang="zh-CN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96349" y="3477052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endParaRPr lang="zh-CN" altLang="en-US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/>
              <p:nvPr/>
            </p:nvSpPr>
            <p:spPr>
              <a:xfrm>
                <a:off x="6675126" y="4168302"/>
                <a:ext cx="25598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6" y="4168302"/>
                <a:ext cx="2559868" cy="369332"/>
              </a:xfrm>
              <a:prstGeom prst="rect">
                <a:avLst/>
              </a:prstGeom>
              <a:blipFill>
                <a:blip r:embed="rId8"/>
                <a:stretch>
                  <a:fillRect l="-1905" r="-3571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9356166" y="2585149"/>
            <a:ext cx="1074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W</a:t>
            </a:r>
            <a:r>
              <a:rPr lang="en-US" altLang="zh-CN" i="1" baseline="-25000" dirty="0"/>
              <a:t>1  </a:t>
            </a:r>
            <a:r>
              <a:rPr lang="en-US" altLang="zh-CN" i="1" dirty="0"/>
              <a:t>[4*3]</a:t>
            </a:r>
          </a:p>
          <a:p>
            <a:r>
              <a:rPr lang="en-US" altLang="zh-CN" i="1" dirty="0"/>
              <a:t>X [3*1]</a:t>
            </a:r>
          </a:p>
          <a:p>
            <a:r>
              <a:rPr lang="en-US" altLang="zh-CN" i="1" dirty="0"/>
              <a:t>B</a:t>
            </a:r>
            <a:r>
              <a:rPr lang="en-US" altLang="zh-CN" i="1" baseline="-25000" dirty="0"/>
              <a:t>1</a:t>
            </a:r>
            <a:r>
              <a:rPr lang="en-US" altLang="zh-CN" i="1" dirty="0"/>
              <a:t> [4*1]</a:t>
            </a:r>
          </a:p>
          <a:p>
            <a:r>
              <a:rPr lang="en-US" altLang="zh-CN" i="1" dirty="0"/>
              <a:t>H [4*1]</a:t>
            </a:r>
            <a:endParaRPr lang="zh-CN" altLang="en-US" i="1" dirty="0"/>
          </a:p>
        </p:txBody>
      </p:sp>
      <p:sp>
        <p:nvSpPr>
          <p:cNvPr id="30" name="文本框 29"/>
          <p:cNvSpPr txBox="1"/>
          <p:nvPr/>
        </p:nvSpPr>
        <p:spPr>
          <a:xfrm>
            <a:off x="9408369" y="4050212"/>
            <a:ext cx="1074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W</a:t>
            </a:r>
            <a:r>
              <a:rPr lang="en-US" altLang="zh-CN" i="1" baseline="-25000" dirty="0"/>
              <a:t>2  </a:t>
            </a:r>
            <a:r>
              <a:rPr lang="en-US" altLang="zh-CN" i="1" dirty="0"/>
              <a:t>[2*4]</a:t>
            </a:r>
          </a:p>
          <a:p>
            <a:r>
              <a:rPr lang="en-US" altLang="zh-CN" i="1" dirty="0"/>
              <a:t>H [4*1]</a:t>
            </a:r>
          </a:p>
          <a:p>
            <a:r>
              <a:rPr lang="en-US" altLang="zh-CN" i="1" dirty="0"/>
              <a:t>B</a:t>
            </a:r>
            <a:r>
              <a:rPr lang="en-US" altLang="zh-CN" i="1" baseline="-25000" dirty="0"/>
              <a:t>2</a:t>
            </a:r>
            <a:r>
              <a:rPr lang="en-US" altLang="zh-CN" i="1" dirty="0"/>
              <a:t> [2*1]</a:t>
            </a:r>
          </a:p>
          <a:p>
            <a:r>
              <a:rPr lang="en-US" altLang="zh-CN" i="1" dirty="0"/>
              <a:t>Y [2*1]</a:t>
            </a:r>
            <a:endParaRPr lang="zh-CN" altLang="en-US" i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2493816" y="5980117"/>
            <a:ext cx="749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4+2=6</a:t>
            </a:r>
            <a:r>
              <a:rPr lang="zh-CN" altLang="en-US" dirty="0"/>
              <a:t>个神经元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4+4</a:t>
            </a:r>
            <a:r>
              <a:rPr lang="zh-CN" altLang="en-US" dirty="0"/>
              <a:t>*</a:t>
            </a:r>
            <a:r>
              <a:rPr lang="en-US" altLang="zh-CN" dirty="0"/>
              <a:t>2=20</a:t>
            </a:r>
            <a:r>
              <a:rPr lang="zh-CN" altLang="en-US" dirty="0"/>
              <a:t>个</a:t>
            </a:r>
            <a:r>
              <a:rPr lang="en-US" altLang="zh-CN" dirty="0"/>
              <a:t>weight</a:t>
            </a:r>
            <a:r>
              <a:rPr lang="zh-CN" altLang="en-US" dirty="0"/>
              <a:t>，</a:t>
            </a:r>
            <a:r>
              <a:rPr lang="en-US" altLang="zh-CN" dirty="0"/>
              <a:t>4+2=6</a:t>
            </a:r>
            <a:r>
              <a:rPr lang="zh-CN" altLang="en-US" dirty="0"/>
              <a:t>个</a:t>
            </a:r>
            <a:r>
              <a:rPr lang="en-US" altLang="zh-CN" dirty="0"/>
              <a:t>bias</a:t>
            </a:r>
            <a:r>
              <a:rPr lang="zh-CN" altLang="en-US" dirty="0"/>
              <a:t>，</a:t>
            </a:r>
            <a:r>
              <a:rPr lang="en-US" altLang="zh-CN" dirty="0"/>
              <a:t>26</a:t>
            </a:r>
            <a:r>
              <a:rPr lang="zh-CN" altLang="en-US" dirty="0"/>
              <a:t>个可优化参数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/>
              <p:nvPr/>
            </p:nvSpPr>
            <p:spPr>
              <a:xfrm>
                <a:off x="7356364" y="949094"/>
                <a:ext cx="2589170" cy="838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64" y="949094"/>
                <a:ext cx="2589170" cy="8388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activation function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71" b="1259"/>
          <a:stretch/>
        </p:blipFill>
        <p:spPr bwMode="auto">
          <a:xfrm>
            <a:off x="6010233" y="1005532"/>
            <a:ext cx="1384683" cy="109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E3A633-68B1-46B6-A4F8-5E2C8243EF74}"/>
                  </a:ext>
                </a:extLst>
              </p:cNvPr>
              <p:cNvSpPr txBox="1"/>
              <p:nvPr/>
            </p:nvSpPr>
            <p:spPr>
              <a:xfrm>
                <a:off x="7338568" y="5198558"/>
                <a:ext cx="2422330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E3A633-68B1-46B6-A4F8-5E2C8243E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568" y="5198558"/>
                <a:ext cx="2422330" cy="4424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1585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014"/>
    </mc:Choice>
    <mc:Fallback xmlns="">
      <p:transition spd="slow" advTm="389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30" grpId="0"/>
      <p:bldP spid="31" grpId="0"/>
      <p:bldP spid="27" grpId="0"/>
      <p:bldP spid="2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1398" y="-30435"/>
            <a:ext cx="10515600" cy="1325563"/>
          </a:xfrm>
        </p:spPr>
        <p:txBody>
          <a:bodyPr/>
          <a:lstStyle/>
          <a:p>
            <a:r>
              <a:rPr lang="en-US" altLang="zh-CN" b="1" dirty="0" smtClean="0"/>
              <a:t>How it is trained?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67</a:t>
            </a:fld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33987" t="8659" r="8142" b="34187"/>
          <a:stretch/>
        </p:blipFill>
        <p:spPr>
          <a:xfrm>
            <a:off x="2077833" y="1335932"/>
            <a:ext cx="5223853" cy="273630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08925" y="1695972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784989" y="1865249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3678925" y="2279204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3670106" y="2630188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0" name="文本框 19"/>
          <p:cNvSpPr txBox="1"/>
          <p:nvPr/>
        </p:nvSpPr>
        <p:spPr>
          <a:xfrm>
            <a:off x="3784989" y="3129451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973925" y="3163561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2" name="文本框 21"/>
          <p:cNvSpPr txBox="1"/>
          <p:nvPr/>
        </p:nvSpPr>
        <p:spPr>
          <a:xfrm>
            <a:off x="1912782" y="18652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703379" y="2034526"/>
            <a:ext cx="29848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</a:t>
            </a:r>
            <a:endParaRPr lang="zh-CN" altLang="en-US" sz="1600" dirty="0"/>
          </a:p>
        </p:txBody>
      </p:sp>
      <p:sp>
        <p:nvSpPr>
          <p:cNvPr id="24" name="文本框 23"/>
          <p:cNvSpPr txBox="1"/>
          <p:nvPr/>
        </p:nvSpPr>
        <p:spPr>
          <a:xfrm>
            <a:off x="1738661" y="2994284"/>
            <a:ext cx="29848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</a:t>
            </a:r>
            <a:endParaRPr lang="zh-CN" alt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5432426" y="1863405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6" name="文本框 25"/>
          <p:cNvSpPr txBox="1"/>
          <p:nvPr/>
        </p:nvSpPr>
        <p:spPr>
          <a:xfrm>
            <a:off x="5387022" y="2460911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5387022" y="3129451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6801451" y="2061970"/>
                <a:ext cx="924548" cy="3452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600" dirty="0"/>
                  <a:t>0.12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451" y="2061970"/>
                <a:ext cx="924548" cy="345223"/>
              </a:xfrm>
              <a:prstGeom prst="rect">
                <a:avLst/>
              </a:prstGeom>
              <a:blipFill>
                <a:blip r:embed="rId3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/>
          <p:cNvSpPr txBox="1"/>
          <p:nvPr/>
        </p:nvSpPr>
        <p:spPr>
          <a:xfrm>
            <a:off x="4484618" y="1711175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0.2</a:t>
            </a:r>
            <a:endParaRPr lang="zh-CN" altLang="en-US" sz="1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4484618" y="2830243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0.2</a:t>
            </a:r>
            <a:endParaRPr lang="zh-CN" altLang="en-US" sz="1200" dirty="0"/>
          </a:p>
        </p:txBody>
      </p:sp>
      <p:sp>
        <p:nvSpPr>
          <p:cNvPr id="34" name="文本框 33"/>
          <p:cNvSpPr txBox="1"/>
          <p:nvPr/>
        </p:nvSpPr>
        <p:spPr>
          <a:xfrm>
            <a:off x="4484618" y="3933737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0.2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6801451" y="2818835"/>
                <a:ext cx="639214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600" dirty="0"/>
                  <a:t>1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451" y="2818835"/>
                <a:ext cx="639214" cy="338554"/>
              </a:xfrm>
              <a:prstGeom prst="rect">
                <a:avLst/>
              </a:prstGeom>
              <a:blipFill>
                <a:blip r:embed="rId4"/>
                <a:stretch>
                  <a:fillRect t="-5357" r="-1905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2205828" y="2373081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X1</a:t>
            </a:r>
            <a:endParaRPr lang="zh-CN" altLang="en-US" sz="12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206556" y="3298729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X2</a:t>
            </a:r>
            <a:endParaRPr lang="zh-CN" altLang="en-US" sz="1200" dirty="0"/>
          </a:p>
        </p:txBody>
      </p:sp>
      <p:graphicFrame>
        <p:nvGraphicFramePr>
          <p:cNvPr id="38" name="表格 37"/>
          <p:cNvGraphicFramePr>
            <a:graphicFrameLocks noGrp="1"/>
          </p:cNvGraphicFramePr>
          <p:nvPr>
            <p:extLst/>
          </p:nvPr>
        </p:nvGraphicFramePr>
        <p:xfrm>
          <a:off x="1831818" y="4644080"/>
          <a:ext cx="1449240" cy="152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83080">
                  <a:extLst>
                    <a:ext uri="{9D8B030D-6E8A-4147-A177-3AD203B41FA5}">
                      <a16:colId xmlns:a16="http://schemas.microsoft.com/office/drawing/2014/main" val="3466976778"/>
                    </a:ext>
                  </a:extLst>
                </a:gridCol>
                <a:gridCol w="483080">
                  <a:extLst>
                    <a:ext uri="{9D8B030D-6E8A-4147-A177-3AD203B41FA5}">
                      <a16:colId xmlns:a16="http://schemas.microsoft.com/office/drawing/2014/main" val="237960217"/>
                    </a:ext>
                  </a:extLst>
                </a:gridCol>
                <a:gridCol w="483080">
                  <a:extLst>
                    <a:ext uri="{9D8B030D-6E8A-4147-A177-3AD203B41FA5}">
                      <a16:colId xmlns:a16="http://schemas.microsoft.com/office/drawing/2014/main" val="3578282126"/>
                    </a:ext>
                  </a:extLst>
                </a:gridCol>
              </a:tblGrid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366807"/>
                  </a:ext>
                </a:extLst>
              </a:tr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48595"/>
                  </a:ext>
                </a:extLst>
              </a:tr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221294"/>
                  </a:ext>
                </a:extLst>
              </a:tr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53778"/>
                  </a:ext>
                </a:extLst>
              </a:tr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12992"/>
                  </a:ext>
                </a:extLst>
              </a:tr>
            </a:tbl>
          </a:graphicData>
        </a:graphic>
      </p:graphicFrame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261" y="1409133"/>
            <a:ext cx="1987802" cy="19278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6667092" y="3576636"/>
                <a:ext cx="2143151" cy="847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092" y="3576636"/>
                <a:ext cx="2143151" cy="8470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6667092" y="4459414"/>
                <a:ext cx="97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𝑴𝒊𝒏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092" y="4459414"/>
                <a:ext cx="97013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Ορθογώνιο 3"/>
              <p:cNvSpPr/>
              <p:nvPr/>
            </p:nvSpPr>
            <p:spPr>
              <a:xfrm>
                <a:off x="6600056" y="5499876"/>
                <a:ext cx="3649076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l-GR" i="1"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𝒍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,,,,,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,,,,,]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3" name="Ορθογώνιο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5499876"/>
                <a:ext cx="3649076" cy="6643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/>
          <p:cNvCxnSpPr/>
          <p:nvPr/>
        </p:nvCxnSpPr>
        <p:spPr bwMode="auto">
          <a:xfrm flipV="1">
            <a:off x="5951984" y="1772817"/>
            <a:ext cx="0" cy="28915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接箭头连接符 43"/>
          <p:cNvCxnSpPr/>
          <p:nvPr/>
        </p:nvCxnSpPr>
        <p:spPr bwMode="auto">
          <a:xfrm flipV="1">
            <a:off x="4253831" y="1863406"/>
            <a:ext cx="1159" cy="2604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箭头连接符 44"/>
          <p:cNvCxnSpPr/>
          <p:nvPr/>
        </p:nvCxnSpPr>
        <p:spPr bwMode="auto">
          <a:xfrm flipV="1">
            <a:off x="4140106" y="2650079"/>
            <a:ext cx="0" cy="1985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接箭头连接符 45"/>
          <p:cNvCxnSpPr/>
          <p:nvPr/>
        </p:nvCxnSpPr>
        <p:spPr bwMode="auto">
          <a:xfrm flipV="1">
            <a:off x="3443925" y="3205211"/>
            <a:ext cx="0" cy="1985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接箭头连接符 46"/>
          <p:cNvCxnSpPr/>
          <p:nvPr/>
        </p:nvCxnSpPr>
        <p:spPr bwMode="auto">
          <a:xfrm flipV="1">
            <a:off x="5857022" y="3197346"/>
            <a:ext cx="0" cy="1596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接箭头连接符 47"/>
          <p:cNvCxnSpPr/>
          <p:nvPr/>
        </p:nvCxnSpPr>
        <p:spPr bwMode="auto">
          <a:xfrm>
            <a:off x="5807968" y="2492897"/>
            <a:ext cx="0" cy="3065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接箭头连接符 50"/>
          <p:cNvCxnSpPr/>
          <p:nvPr/>
        </p:nvCxnSpPr>
        <p:spPr bwMode="auto">
          <a:xfrm>
            <a:off x="4136746" y="2322751"/>
            <a:ext cx="0" cy="25393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箭头连接符 51"/>
          <p:cNvCxnSpPr>
            <a:stCxn id="10" idx="3"/>
          </p:cNvCxnSpPr>
          <p:nvPr/>
        </p:nvCxnSpPr>
        <p:spPr bwMode="auto">
          <a:xfrm flipH="1">
            <a:off x="3670107" y="1865250"/>
            <a:ext cx="8819" cy="12512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接箭头连接符 52"/>
          <p:cNvCxnSpPr/>
          <p:nvPr/>
        </p:nvCxnSpPr>
        <p:spPr bwMode="auto">
          <a:xfrm>
            <a:off x="4243332" y="3197346"/>
            <a:ext cx="0" cy="25393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本框 11"/>
          <p:cNvSpPr txBox="1"/>
          <p:nvPr/>
        </p:nvSpPr>
        <p:spPr>
          <a:xfrm>
            <a:off x="3743554" y="980649"/>
            <a:ext cx="1616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Inference</a:t>
            </a:r>
            <a:r>
              <a:rPr lang="zh-CN" altLang="en-US" sz="1600" dirty="0"/>
              <a:t>，预测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019989" y="4205074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Train</a:t>
            </a:r>
            <a:r>
              <a:rPr lang="zh-CN" altLang="en-US" sz="1600" dirty="0"/>
              <a:t>，训练</a:t>
            </a:r>
          </a:p>
        </p:txBody>
      </p:sp>
      <p:pic>
        <p:nvPicPr>
          <p:cNvPr id="55" name="Εικόνα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062" y="1296759"/>
            <a:ext cx="2804526" cy="217124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94297" y="381548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Loss Function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Ορθογώνιο 3"/>
              <p:cNvSpPr/>
              <p:nvPr/>
            </p:nvSpPr>
            <p:spPr>
              <a:xfrm>
                <a:off x="6667092" y="4987013"/>
                <a:ext cx="32268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CN" sz="2400" i="1">
                        <a:latin typeface="Cambria Math" charset="0"/>
                      </a:rPr>
                      <m:t>𝜃</m:t>
                    </m:r>
                    <m:r>
                      <a:rPr lang="en-US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,,,]</m:t>
                    </m:r>
                  </m:oMath>
                </a14:m>
                <a:endParaRPr lang="el-GR" sz="2400" dirty="0"/>
              </a:p>
            </p:txBody>
          </p:sp>
        </mc:Choice>
        <mc:Fallback xmlns="">
          <p:sp>
            <p:nvSpPr>
              <p:cNvPr id="49" name="Ορθογώνιο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092" y="4987013"/>
                <a:ext cx="3226845" cy="461665"/>
              </a:xfrm>
              <a:prstGeom prst="rect">
                <a:avLst/>
              </a:prstGeom>
              <a:blipFill>
                <a:blip r:embed="rId10"/>
                <a:stretch>
                  <a:fillRect l="-567" r="-756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522215" y="5141451"/>
                <a:ext cx="1253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215" y="5141451"/>
                <a:ext cx="1253420" cy="276999"/>
              </a:xfrm>
              <a:prstGeom prst="rect">
                <a:avLst/>
              </a:prstGeom>
              <a:blipFill>
                <a:blip r:embed="rId11"/>
                <a:stretch>
                  <a:fillRect l="-3902" r="-1951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94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1" grpId="0"/>
      <p:bldP spid="42" grpId="0"/>
      <p:bldP spid="43" grpId="0"/>
      <p:bldP spid="12" grpId="0"/>
      <p:bldP spid="54" grpId="0"/>
      <p:bldP spid="6" grpId="0"/>
      <p:bldP spid="49" grpId="0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Matlab</a:t>
            </a:r>
            <a:r>
              <a:rPr lang="en-US" altLang="zh-CN" dirty="0" smtClean="0"/>
              <a:t> sallow neural network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Simple regression</a:t>
            </a:r>
          </a:p>
          <a:p>
            <a:r>
              <a:rPr lang="en-US" altLang="zh-CN" dirty="0" smtClean="0"/>
              <a:t>Time series</a:t>
            </a:r>
          </a:p>
          <a:p>
            <a:r>
              <a:rPr lang="en-US" altLang="zh-CN" dirty="0" smtClean="0"/>
              <a:t>Just for fun, not serious application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171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#</a:t>
            </a:r>
            <a:r>
              <a:rPr lang="zh-CN" altLang="en-US" b="1" dirty="0"/>
              <a:t>数据科学入门</a:t>
            </a:r>
            <a:r>
              <a:rPr lang="en-US" altLang="zh-CN" b="1" dirty="0" smtClean="0"/>
              <a:t>2.6</a:t>
            </a:r>
            <a:r>
              <a:rPr lang="zh-CN" altLang="en-US" b="1" dirty="0"/>
              <a:t>：一点点深度学习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smtClean="0"/>
              <a:t>## Introduction to Data Science Part2.6: a glance of deep learning</a:t>
            </a:r>
          </a:p>
          <a:p>
            <a:r>
              <a:rPr lang="en-US" altLang="zh-CN" b="1" dirty="0" smtClean="0"/>
              <a:t>Zheng Wei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3100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 has no label</a:t>
            </a:r>
          </a:p>
          <a:p>
            <a:pPr lvl="1"/>
            <a:r>
              <a:rPr lang="en-US" altLang="zh-CN" dirty="0"/>
              <a:t>Clustering</a:t>
            </a:r>
          </a:p>
          <a:p>
            <a:pPr lvl="1"/>
            <a:r>
              <a:rPr lang="en-US" altLang="zh-CN" dirty="0"/>
              <a:t>Anomaly detection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Unsupervised Learning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7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67" y="1690688"/>
            <a:ext cx="4491281" cy="19774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484" y="4388038"/>
            <a:ext cx="2808312" cy="1788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679" y="4459132"/>
            <a:ext cx="3544069" cy="17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1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Before we start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Why we want deep learning</a:t>
            </a:r>
          </a:p>
          <a:p>
            <a:r>
              <a:rPr lang="en-US" altLang="zh-CN" dirty="0" smtClean="0"/>
              <a:t>First we look a traditional learning on complex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967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deep learning </a:t>
            </a:r>
            <a:r>
              <a:rPr lang="en-US" altLang="zh-CN" sz="2800" dirty="0" smtClean="0"/>
              <a:t>(below is only partly true)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Remember the feature engineering we did in previous class?</a:t>
            </a:r>
          </a:p>
          <a:p>
            <a:r>
              <a:rPr lang="en-US" altLang="zh-CN" dirty="0" smtClean="0"/>
              <a:t>When it’s hard to extract meaningful low dimension features.</a:t>
            </a:r>
          </a:p>
          <a:p>
            <a:r>
              <a:rPr lang="en-US" altLang="zh-CN" dirty="0" smtClean="0"/>
              <a:t>When there are lots of features</a:t>
            </a:r>
          </a:p>
          <a:p>
            <a:r>
              <a:rPr lang="en-US" altLang="zh-CN" dirty="0" smtClean="0"/>
              <a:t>When there are lots of samples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035" y="3886200"/>
            <a:ext cx="3827099" cy="2730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0" y="3886200"/>
            <a:ext cx="5181600" cy="28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4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Assignment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Redo the examples in this class</a:t>
            </a:r>
          </a:p>
          <a:p>
            <a:r>
              <a:rPr lang="en-US" altLang="zh-CN" dirty="0" smtClean="0"/>
              <a:t>Try Titanic survival data using models and evaluation methods learned in this class</a:t>
            </a:r>
          </a:p>
        </p:txBody>
      </p:sp>
    </p:spTree>
    <p:extLst>
      <p:ext uri="{BB962C8B-B14F-4D97-AF65-F5344CB8AC3E}">
        <p14:creationId xmlns:p14="http://schemas.microsoft.com/office/powerpoint/2010/main" val="207152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If you want to know more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76" y="2514600"/>
            <a:ext cx="2881312" cy="2881312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70" y="2514600"/>
            <a:ext cx="2881312" cy="288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9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62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More Regression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Statistics and Machine Learning Toolbox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06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Overfitting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112" y="1471602"/>
            <a:ext cx="7209721" cy="2833424"/>
          </a:xfrm>
        </p:spPr>
        <p:txBody>
          <a:bodyPr/>
          <a:lstStyle/>
          <a:p>
            <a:r>
              <a:rPr lang="en-US" altLang="zh-CN" dirty="0" smtClean="0"/>
              <a:t>The bias variance tradeoff</a:t>
            </a:r>
            <a:endParaRPr lang="zh-CN" altLang="en-US" dirty="0"/>
          </a:p>
        </p:txBody>
      </p:sp>
      <p:sp>
        <p:nvSpPr>
          <p:cNvPr id="4" name="AutoShape 2" descr="vscode-resource://H:/WorkSpaceSync/%E4%B8%8A%E8%AF%BE/%E7%94%B5%E6%B0%94%E5%B7%A5%E7%A8%8B%E5%BB%BA%E6%A8%A1%E4%B8%8E%E4%BB%BF%E7%9C%9F/2020/Lecture/Lecture2/Lesson2.1/2020-02-26-13-01-1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 descr="H:\WorkSpaceSync\上课\电气工程建模与仿真\2020\Lecture\Lecture2\Lesson2.1\2020-02-26-13-01-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989" y="3090041"/>
            <a:ext cx="7624471" cy="242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:\WorkSpaceSync\上课\电气工程建模与仿真\2020\Lecture\Lecture2\Lesson2.1\2020-02-26-13-04-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045" y="2897451"/>
            <a:ext cx="7583371" cy="251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333297" y="5604093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More bias less variance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327228" y="560409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Less bias more variance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798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7|6.3|63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2.8|37.1|18|168.4|17.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5157</TotalTime>
  <Words>1744</Words>
  <Application>Microsoft Office PowerPoint</Application>
  <PresentationFormat>宽屏</PresentationFormat>
  <Paragraphs>390</Paragraphs>
  <Slides>74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6" baseType="lpstr">
      <vt:lpstr>KaTeX_Main</vt:lpstr>
      <vt:lpstr>KaTeX_Math</vt:lpstr>
      <vt:lpstr>等线</vt:lpstr>
      <vt:lpstr>等线 Light</vt:lpstr>
      <vt:lpstr>宋体</vt:lpstr>
      <vt:lpstr>微软雅黑</vt:lpstr>
      <vt:lpstr>微软雅黑 Light</vt:lpstr>
      <vt:lpstr>Arial</vt:lpstr>
      <vt:lpstr>Cambria Math</vt:lpstr>
      <vt:lpstr>Century Gothic</vt:lpstr>
      <vt:lpstr>Wingdings</vt:lpstr>
      <vt:lpstr>Office 主题​​</vt:lpstr>
      <vt:lpstr># 数据科学入门2.1：机器学习介绍，以及更多回归</vt:lpstr>
      <vt:lpstr>Goals</vt:lpstr>
      <vt:lpstr>The routine of data science</vt:lpstr>
      <vt:lpstr>PowerPoint 演示文稿</vt:lpstr>
      <vt:lpstr>Supervised learning </vt:lpstr>
      <vt:lpstr>Supervised learning</vt:lpstr>
      <vt:lpstr>Unsupervised Learning</vt:lpstr>
      <vt:lpstr>More Regression</vt:lpstr>
      <vt:lpstr>Overfitting</vt:lpstr>
      <vt:lpstr>Train-(validation)-test split </vt:lpstr>
      <vt:lpstr>Selecting models and tuning hyper parameters</vt:lpstr>
      <vt:lpstr>Some regression models</vt:lpstr>
      <vt:lpstr>Some regression models</vt:lpstr>
      <vt:lpstr>Some regression models</vt:lpstr>
      <vt:lpstr>Evaluate your models</vt:lpstr>
      <vt:lpstr># 数据科学入门2.2：简单的分类</vt:lpstr>
      <vt:lpstr>Classification </vt:lpstr>
      <vt:lpstr>Iris classification</vt:lpstr>
      <vt:lpstr>Evaluate a classification model</vt:lpstr>
      <vt:lpstr># 数据科学入门2.3：分类模型得选择</vt:lpstr>
      <vt:lpstr>classifier的基本输出</vt:lpstr>
      <vt:lpstr>classifier的基本输出</vt:lpstr>
      <vt:lpstr>logistic regression</vt:lpstr>
      <vt:lpstr>SVM，Support Vector Machine</vt:lpstr>
      <vt:lpstr>SVM，Support Vector Machine</vt:lpstr>
      <vt:lpstr>K-nearest neighbors</vt:lpstr>
      <vt:lpstr>Decision Tree，ensemble of trees</vt:lpstr>
      <vt:lpstr>Model selection? </vt:lpstr>
      <vt:lpstr>#数据科学入门2.4：特征的选取和特征提取</vt:lpstr>
      <vt:lpstr>Why</vt:lpstr>
      <vt:lpstr>Feature selection</vt:lpstr>
      <vt:lpstr>Wrapper methods</vt:lpstr>
      <vt:lpstr>Feature extraction (feature creation)</vt:lpstr>
      <vt:lpstr>PowerPoint 演示文稿</vt:lpstr>
      <vt:lpstr>Feature extraction (feature creation)</vt:lpstr>
      <vt:lpstr>#数据科学入门2.5：简单得聚类</vt:lpstr>
      <vt:lpstr>What is clustering</vt:lpstr>
      <vt:lpstr>Types of clustering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K-Means原理——2维数据</vt:lpstr>
      <vt:lpstr>K-Means原理——2维数据</vt:lpstr>
      <vt:lpstr>K-Means原理——2维数据</vt:lpstr>
      <vt:lpstr>K-Means原理——2维数据</vt:lpstr>
      <vt:lpstr>K-Means原理——2维数据</vt:lpstr>
      <vt:lpstr>K-Means原理——2维数据</vt:lpstr>
      <vt:lpstr>K-Means原理——2维数据</vt:lpstr>
      <vt:lpstr>K-Means原理——2维数据</vt:lpstr>
      <vt:lpstr>K-Means原理——2维数据</vt:lpstr>
      <vt:lpstr>K-Means原理——2维数据</vt:lpstr>
      <vt:lpstr>K-Means原理</vt:lpstr>
      <vt:lpstr>K-Means原理</vt:lpstr>
      <vt:lpstr>#数据科学入门2.5.9：人工神经网络入门</vt:lpstr>
      <vt:lpstr>Artificial neural network</vt:lpstr>
      <vt:lpstr>How it works</vt:lpstr>
      <vt:lpstr>How it is trained?</vt:lpstr>
      <vt:lpstr>Matlab sallow neural network </vt:lpstr>
      <vt:lpstr>#数据科学入门2.6：一点点深度学习</vt:lpstr>
      <vt:lpstr>Before we start</vt:lpstr>
      <vt:lpstr>Why deep learning (below is only partly true)</vt:lpstr>
      <vt:lpstr>Assignment</vt:lpstr>
      <vt:lpstr>If you want to know more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 jtext</dc:creator>
  <cp:lastModifiedBy>zheng jtext</cp:lastModifiedBy>
  <cp:revision>76</cp:revision>
  <dcterms:created xsi:type="dcterms:W3CDTF">2020-04-01T02:09:16Z</dcterms:created>
  <dcterms:modified xsi:type="dcterms:W3CDTF">2020-04-13T08:28:52Z</dcterms:modified>
</cp:coreProperties>
</file>